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88" r:id="rId3"/>
    <p:sldId id="289" r:id="rId4"/>
    <p:sldId id="291" r:id="rId5"/>
    <p:sldId id="307" r:id="rId6"/>
    <p:sldId id="391" r:id="rId7"/>
    <p:sldId id="294" r:id="rId8"/>
    <p:sldId id="295" r:id="rId9"/>
    <p:sldId id="390" r:id="rId10"/>
    <p:sldId id="302" r:id="rId11"/>
    <p:sldId id="301" r:id="rId12"/>
    <p:sldId id="396" r:id="rId13"/>
    <p:sldId id="397" r:id="rId14"/>
    <p:sldId id="398" r:id="rId15"/>
    <p:sldId id="399" r:id="rId16"/>
    <p:sldId id="400" r:id="rId17"/>
    <p:sldId id="401" r:id="rId18"/>
    <p:sldId id="402" r:id="rId19"/>
    <p:sldId id="403" r:id="rId20"/>
    <p:sldId id="278"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90101"/>
    <a:srgbClr val="660033"/>
    <a:srgbClr val="CC0066"/>
    <a:srgbClr val="663300"/>
    <a:srgbClr val="FF3399"/>
    <a:srgbClr val="FFFF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371B762-257E-40E5-B962-7E45D2976F8D}" type="datetimeFigureOut">
              <a:rPr lang="en-US" smtClean="0"/>
              <a:pPr/>
              <a:t>3/9/2017</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030FAF5-44D7-4786-8BAF-A0C73B4AB675}"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37297EC-0CA8-40B6-B9A5-B4DEAB53CAEC}" type="datetimeFigureOut">
              <a:rPr lang="en-US" smtClean="0"/>
              <a:pPr/>
              <a:t>3/9/2017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18ECDA-A9BA-4F34-B786-830C6F0FD19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37297EC-0CA8-40B6-B9A5-B4DEAB53CAEC}" type="datetimeFigureOut">
              <a:rPr lang="en-US" smtClean="0"/>
              <a:pPr/>
              <a:t>3/9/2017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18ECDA-A9BA-4F34-B786-830C6F0FD19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37297EC-0CA8-40B6-B9A5-B4DEAB53CAEC}" type="datetimeFigureOut">
              <a:rPr lang="en-US" smtClean="0"/>
              <a:pPr/>
              <a:t>3/9/2017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18ECDA-A9BA-4F34-B786-830C6F0FD19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524000"/>
            <a:ext cx="8229600" cy="4525963"/>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737297EC-0CA8-40B6-B9A5-B4DEAB53CAEC}" type="datetimeFigureOut">
              <a:rPr lang="en-US" smtClean="0"/>
              <a:pPr/>
              <a:t>3/9/2017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18ECDA-A9BA-4F34-B786-830C6F0FD19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37297EC-0CA8-40B6-B9A5-B4DEAB53CAEC}" type="datetimeFigureOut">
              <a:rPr lang="en-US" smtClean="0"/>
              <a:pPr/>
              <a:t>3/9/2017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18ECDA-A9BA-4F34-B786-830C6F0FD19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37297EC-0CA8-40B6-B9A5-B4DEAB53CAEC}" type="datetimeFigureOut">
              <a:rPr lang="en-US" smtClean="0"/>
              <a:pPr/>
              <a:t>3/9/2017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18ECDA-A9BA-4F34-B786-830C6F0FD19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37297EC-0CA8-40B6-B9A5-B4DEAB53CAEC}" type="datetimeFigureOut">
              <a:rPr lang="en-US" smtClean="0"/>
              <a:pPr/>
              <a:t>3/9/2017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618ECDA-A9BA-4F34-B786-830C6F0FD19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37297EC-0CA8-40B6-B9A5-B4DEAB53CAEC}" type="datetimeFigureOut">
              <a:rPr lang="en-US" smtClean="0"/>
              <a:pPr/>
              <a:t>3/9/2017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618ECDA-A9BA-4F34-B786-830C6F0FD19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7297EC-0CA8-40B6-B9A5-B4DEAB53CAEC}" type="datetimeFigureOut">
              <a:rPr lang="en-US" smtClean="0"/>
              <a:pPr/>
              <a:t>3/9/2017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618ECDA-A9BA-4F34-B786-830C6F0FD19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37297EC-0CA8-40B6-B9A5-B4DEAB53CAEC}" type="datetimeFigureOut">
              <a:rPr lang="en-US" smtClean="0"/>
              <a:pPr/>
              <a:t>3/9/2017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18ECDA-A9BA-4F34-B786-830C6F0FD19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37297EC-0CA8-40B6-B9A5-B4DEAB53CAEC}" type="datetimeFigureOut">
              <a:rPr lang="en-US" smtClean="0"/>
              <a:pPr/>
              <a:t>3/9/2017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18ECDA-A9BA-4F34-B786-830C6F0FD19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7297EC-0CA8-40B6-B9A5-B4DEAB53CAEC}" type="datetimeFigureOut">
              <a:rPr lang="en-US" smtClean="0"/>
              <a:pPr/>
              <a:t>3/9/2017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18ECDA-A9BA-4F34-B786-830C6F0FD192}" type="slidenum">
              <a:rPr lang="en-US" smtClean="0"/>
              <a:pPr/>
              <a:t>‹#›</a:t>
            </a:fld>
            <a:endParaRPr lang="en-US"/>
          </a:p>
        </p:txBody>
      </p:sp>
      <p:pic>
        <p:nvPicPr>
          <p:cNvPr id="11" name="Picture 10" descr="383c7d701dfd1b77e61269cb2e14de26.jpg"/>
          <p:cNvPicPr>
            <a:picLocks noChangeAspect="1"/>
          </p:cNvPicPr>
          <p:nvPr userDrawn="1"/>
        </p:nvPicPr>
        <p:blipFill>
          <a:blip r:embed="rId13"/>
          <a:stretch>
            <a:fillRect/>
          </a:stretch>
        </p:blipFill>
        <p:spPr>
          <a:xfrm>
            <a:off x="0" y="0"/>
            <a:ext cx="9170126" cy="685800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noAutofit/>
          </a:bodyPr>
          <a:lstStyle/>
          <a:p>
            <a:r>
              <a:rPr lang="en-US" sz="4800" b="1" dirty="0" smtClean="0">
                <a:latin typeface="Cambria" pitchFamily="18" charset="0"/>
              </a:rPr>
              <a:t>Conflation of Earth Mother and Mother Goddess Archetypes in Tamil</a:t>
            </a:r>
            <a:r>
              <a:rPr lang="en-IN" sz="4800" dirty="0" smtClean="0">
                <a:latin typeface="Cambria" pitchFamily="18" charset="0"/>
              </a:rPr>
              <a:t/>
            </a:r>
            <a:br>
              <a:rPr lang="en-IN" sz="4800" dirty="0" smtClean="0">
                <a:latin typeface="Cambria" pitchFamily="18" charset="0"/>
              </a:rPr>
            </a:br>
            <a:r>
              <a:rPr lang="en-US" sz="4800" dirty="0" smtClean="0">
                <a:solidFill>
                  <a:srgbClr val="190101"/>
                </a:solidFill>
                <a:latin typeface="Andalus" pitchFamily="18" charset="-78"/>
                <a:cs typeface="Andalus" pitchFamily="18" charset="-78"/>
              </a:rPr>
              <a:t/>
            </a:r>
            <a:br>
              <a:rPr lang="en-US" sz="4800" dirty="0" smtClean="0">
                <a:solidFill>
                  <a:srgbClr val="190101"/>
                </a:solidFill>
                <a:latin typeface="Andalus" pitchFamily="18" charset="-78"/>
                <a:cs typeface="Andalus" pitchFamily="18" charset="-78"/>
              </a:rPr>
            </a:br>
            <a:r>
              <a:rPr lang="en-IN" sz="4800" b="1" dirty="0" smtClean="0">
                <a:solidFill>
                  <a:srgbClr val="190101"/>
                </a:solidFill>
              </a:rPr>
              <a:t>				</a:t>
            </a:r>
            <a:endParaRPr lang="en-US" sz="4800" dirty="0">
              <a:solidFill>
                <a:srgbClr val="190101"/>
              </a:solidFill>
            </a:endParaRPr>
          </a:p>
        </p:txBody>
      </p:sp>
      <p:sp>
        <p:nvSpPr>
          <p:cNvPr id="3" name="Subtitle 2"/>
          <p:cNvSpPr>
            <a:spLocks noGrp="1"/>
          </p:cNvSpPr>
          <p:nvPr>
            <p:ph type="subTitle" idx="1"/>
          </p:nvPr>
        </p:nvSpPr>
        <p:spPr/>
        <p:txBody>
          <a:bodyPr>
            <a:normAutofit fontScale="92500" lnSpcReduction="20000"/>
          </a:bodyPr>
          <a:lstStyle/>
          <a:p>
            <a:endParaRPr lang="en-IN" b="1" dirty="0" smtClean="0">
              <a:solidFill>
                <a:srgbClr val="660033"/>
              </a:solidFill>
              <a:latin typeface="Andalus" pitchFamily="18" charset="-78"/>
              <a:cs typeface="Andalus" pitchFamily="18" charset="-78"/>
            </a:endParaRPr>
          </a:p>
          <a:p>
            <a:r>
              <a:rPr lang="en-IN" b="1" dirty="0" smtClean="0">
                <a:solidFill>
                  <a:srgbClr val="660033"/>
                </a:solidFill>
                <a:latin typeface="Andalus" pitchFamily="18" charset="-78"/>
                <a:cs typeface="Andalus" pitchFamily="18" charset="-78"/>
              </a:rPr>
              <a:t>S. </a:t>
            </a:r>
            <a:r>
              <a:rPr lang="en-IN" b="1" dirty="0" err="1" smtClean="0">
                <a:solidFill>
                  <a:srgbClr val="660033"/>
                </a:solidFill>
                <a:latin typeface="Andalus" pitchFamily="18" charset="-78"/>
                <a:cs typeface="Andalus" pitchFamily="18" charset="-78"/>
              </a:rPr>
              <a:t>Vanathu</a:t>
            </a:r>
            <a:r>
              <a:rPr lang="en-IN" b="1" dirty="0" smtClean="0">
                <a:solidFill>
                  <a:srgbClr val="660033"/>
                </a:solidFill>
                <a:latin typeface="Andalus" pitchFamily="18" charset="-78"/>
                <a:cs typeface="Andalus" pitchFamily="18" charset="-78"/>
              </a:rPr>
              <a:t> </a:t>
            </a:r>
            <a:r>
              <a:rPr lang="en-IN" b="1" dirty="0" err="1" smtClean="0">
                <a:solidFill>
                  <a:srgbClr val="660033"/>
                </a:solidFill>
                <a:latin typeface="Andalus" pitchFamily="18" charset="-78"/>
                <a:cs typeface="Andalus" pitchFamily="18" charset="-78"/>
              </a:rPr>
              <a:t>Antoni</a:t>
            </a:r>
            <a:r>
              <a:rPr lang="en-IN" b="1" dirty="0" smtClean="0">
                <a:solidFill>
                  <a:srgbClr val="660033"/>
                </a:solidFill>
                <a:latin typeface="Andalus" pitchFamily="18" charset="-78"/>
                <a:cs typeface="Andalus" pitchFamily="18" charset="-78"/>
              </a:rPr>
              <a:t> .PhD</a:t>
            </a:r>
          </a:p>
          <a:p>
            <a:r>
              <a:rPr lang="en-IN" b="1" dirty="0" smtClean="0">
                <a:solidFill>
                  <a:srgbClr val="660033"/>
                </a:solidFill>
                <a:latin typeface="Andalus" pitchFamily="18" charset="-78"/>
                <a:cs typeface="Andalus" pitchFamily="18" charset="-78"/>
              </a:rPr>
              <a:t>17-03-2017</a:t>
            </a:r>
            <a:r>
              <a:rPr lang="en-US" b="1" dirty="0" smtClean="0">
                <a:solidFill>
                  <a:srgbClr val="660033"/>
                </a:solidFill>
              </a:rPr>
              <a:t/>
            </a:r>
            <a:br>
              <a:rPr lang="en-US" b="1" dirty="0" smtClean="0">
                <a:solidFill>
                  <a:srgbClr val="660033"/>
                </a:solidFill>
              </a:rPr>
            </a:br>
            <a:endParaRPr lang="en-US" b="1" dirty="0">
              <a:solidFill>
                <a:srgbClr val="660033"/>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err="1" smtClean="0">
                <a:latin typeface="Andalus" pitchFamily="18" charset="-78"/>
                <a:cs typeface="Andalus" pitchFamily="18" charset="-78"/>
              </a:rPr>
              <a:t>Palai</a:t>
            </a:r>
            <a:r>
              <a:rPr lang="en-IN" dirty="0" smtClean="0">
                <a:latin typeface="Andalus" pitchFamily="18" charset="-78"/>
                <a:cs typeface="Andalus" pitchFamily="18" charset="-78"/>
              </a:rPr>
              <a:t> -Archetypes</a:t>
            </a:r>
            <a:endParaRPr lang="en-IN" dirty="0">
              <a:latin typeface="Andalus" pitchFamily="18" charset="-78"/>
              <a:cs typeface="Andalus" pitchFamily="18" charset="-78"/>
            </a:endParaRPr>
          </a:p>
        </p:txBody>
      </p:sp>
      <p:sp>
        <p:nvSpPr>
          <p:cNvPr id="3" name="Content Placeholder 2"/>
          <p:cNvSpPr>
            <a:spLocks noGrp="1"/>
          </p:cNvSpPr>
          <p:nvPr>
            <p:ph idx="1"/>
          </p:nvPr>
        </p:nvSpPr>
        <p:spPr/>
        <p:txBody>
          <a:bodyPr>
            <a:normAutofit fontScale="47500" lnSpcReduction="20000"/>
          </a:bodyPr>
          <a:lstStyle/>
          <a:p>
            <a:r>
              <a:rPr lang="en-US" sz="8000" i="1" dirty="0" err="1" smtClean="0"/>
              <a:t>Pālai</a:t>
            </a:r>
            <a:r>
              <a:rPr lang="en-US" sz="8000" dirty="0" smtClean="0"/>
              <a:t> would be amenable as an archetype with its components like midday, summer, sand dunes,  emptiness, desertification</a:t>
            </a:r>
          </a:p>
          <a:p>
            <a:r>
              <a:rPr lang="en-US" sz="8000" dirty="0" smtClean="0"/>
              <a:t>Sorrow, separation, family breakdowns</a:t>
            </a:r>
          </a:p>
          <a:p>
            <a:r>
              <a:rPr lang="en-US" sz="8000" dirty="0" smtClean="0"/>
              <a:t>Migration, diplomacy, murder, </a:t>
            </a:r>
            <a:r>
              <a:rPr lang="en-US" sz="8000" dirty="0" err="1" smtClean="0"/>
              <a:t>dacoity</a:t>
            </a:r>
            <a:r>
              <a:rPr lang="en-US" sz="8000" dirty="0" smtClean="0"/>
              <a:t> and victory.  </a:t>
            </a:r>
            <a:endParaRPr lang="en-IN" sz="8000"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latin typeface="Andalus" pitchFamily="18" charset="-78"/>
                <a:cs typeface="Andalus" pitchFamily="18" charset="-78"/>
              </a:rPr>
              <a:t>Foundational Archetypes</a:t>
            </a:r>
            <a:endParaRPr lang="en-IN" dirty="0">
              <a:latin typeface="Andalus" pitchFamily="18" charset="-78"/>
              <a:cs typeface="Andalus" pitchFamily="18" charset="-78"/>
            </a:endParaRPr>
          </a:p>
        </p:txBody>
      </p:sp>
      <p:sp>
        <p:nvSpPr>
          <p:cNvPr id="3" name="Content Placeholder 2"/>
          <p:cNvSpPr>
            <a:spLocks noGrp="1"/>
          </p:cNvSpPr>
          <p:nvPr>
            <p:ph idx="1"/>
          </p:nvPr>
        </p:nvSpPr>
        <p:spPr/>
        <p:txBody>
          <a:bodyPr>
            <a:normAutofit fontScale="70000" lnSpcReduction="20000"/>
          </a:bodyPr>
          <a:lstStyle/>
          <a:p>
            <a:pPr lvl="0"/>
            <a:r>
              <a:rPr lang="en-US" dirty="0" smtClean="0"/>
              <a:t>Fascinating spectrum of foundational archetypes like mother, father, chastity, munificence and power. </a:t>
            </a:r>
          </a:p>
          <a:p>
            <a:pPr lvl="0"/>
            <a:r>
              <a:rPr lang="en-US" dirty="0" smtClean="0"/>
              <a:t>The mother archetype includes motifs like light, lamp, compassion, auspiciousness, ignorance, land, water, earth, fertility, potency and divinity. </a:t>
            </a:r>
          </a:p>
          <a:p>
            <a:pPr lvl="0"/>
            <a:r>
              <a:rPr lang="en-US" dirty="0" smtClean="0"/>
              <a:t>The father archetype has such features as ownership, income, knowledge, dominance, power over the female, fire, wind and sky.</a:t>
            </a:r>
          </a:p>
          <a:p>
            <a:pPr lvl="0"/>
            <a:r>
              <a:rPr lang="en-US" dirty="0" smtClean="0"/>
              <a:t>The mother archetype opens the eco-feminist motifs of earth and woman.</a:t>
            </a:r>
          </a:p>
          <a:p>
            <a:pPr lvl="0"/>
            <a:r>
              <a:rPr lang="en-US" dirty="0" smtClean="0"/>
              <a:t>Tamil culture and literature syncretize archetypes of the eco-feminist motifs of earth mother and mother goddess. </a:t>
            </a:r>
          </a:p>
          <a:p>
            <a:pPr lvl="0"/>
            <a:r>
              <a:rPr lang="en-US" dirty="0" smtClean="0"/>
              <a:t>Human existence seems to have a foundational, subliminal and </a:t>
            </a:r>
            <a:r>
              <a:rPr lang="en-US" dirty="0" err="1" smtClean="0"/>
              <a:t>gyn</a:t>
            </a:r>
            <a:r>
              <a:rPr lang="en-US" dirty="0" smtClean="0"/>
              <a:t>-ecological mode. </a:t>
            </a:r>
            <a:endParaRPr lang="en-IN" dirty="0" smtClean="0">
              <a:latin typeface="Andalus" pitchFamily="18" charset="-78"/>
              <a:cs typeface="Andalus" pitchFamily="18" charset="-78"/>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Eco-Feminist Origin of the Tamils</a:t>
            </a:r>
            <a:endParaRPr lang="en-IN" dirty="0"/>
          </a:p>
        </p:txBody>
      </p:sp>
      <p:sp>
        <p:nvSpPr>
          <p:cNvPr id="3" name="Content Placeholder 2"/>
          <p:cNvSpPr>
            <a:spLocks noGrp="1"/>
          </p:cNvSpPr>
          <p:nvPr>
            <p:ph idx="1"/>
          </p:nvPr>
        </p:nvSpPr>
        <p:spPr/>
        <p:txBody>
          <a:bodyPr>
            <a:normAutofit fontScale="85000" lnSpcReduction="10000"/>
          </a:bodyPr>
          <a:lstStyle/>
          <a:p>
            <a:r>
              <a:rPr lang="en-US" dirty="0" smtClean="0"/>
              <a:t>The </a:t>
            </a:r>
            <a:r>
              <a:rPr lang="en-US" dirty="0" err="1" smtClean="0"/>
              <a:t>gyn</a:t>
            </a:r>
            <a:r>
              <a:rPr lang="en-US" dirty="0" smtClean="0"/>
              <a:t>-ecological beginning of human existence. </a:t>
            </a:r>
            <a:r>
              <a:rPr lang="en-US" dirty="0" smtClean="0"/>
              <a:t> Plenary </a:t>
            </a:r>
            <a:r>
              <a:rPr lang="en-US" dirty="0" smtClean="0"/>
              <a:t>human integration becomes possible as women and men engage themselves as active eco-feminist agents.</a:t>
            </a:r>
          </a:p>
          <a:p>
            <a:r>
              <a:rPr lang="en-US" dirty="0" smtClean="0"/>
              <a:t>History of the Tamils is tied up with the deluge that engulfs their early habitat of </a:t>
            </a:r>
            <a:r>
              <a:rPr lang="en-US" i="1" dirty="0" err="1" smtClean="0"/>
              <a:t>Kumarikkanḍam</a:t>
            </a:r>
            <a:r>
              <a:rPr lang="en-US" dirty="0" smtClean="0"/>
              <a:t> </a:t>
            </a:r>
          </a:p>
          <a:p>
            <a:r>
              <a:rPr lang="en-US" dirty="0" smtClean="0"/>
              <a:t>Existence of an ancient of Tamil culture and literature, of which the extant </a:t>
            </a:r>
            <a:r>
              <a:rPr lang="en-US" dirty="0" err="1" smtClean="0"/>
              <a:t>Sangam</a:t>
            </a:r>
            <a:r>
              <a:rPr lang="en-US" dirty="0" smtClean="0"/>
              <a:t> poems and </a:t>
            </a:r>
            <a:r>
              <a:rPr lang="en-US" i="1" dirty="0" err="1" smtClean="0"/>
              <a:t>Tolkāppiyam</a:t>
            </a:r>
            <a:r>
              <a:rPr lang="en-US" dirty="0" smtClean="0"/>
              <a:t> could be seen as remnants and exponents. </a:t>
            </a:r>
          </a:p>
          <a:p>
            <a:r>
              <a:rPr lang="en-US" dirty="0" smtClean="0"/>
              <a:t>Tamil culture thus situates its origin in the primeval water. </a:t>
            </a:r>
            <a:endParaRPr lang="en-IN" dirty="0" smtClean="0"/>
          </a:p>
          <a:p>
            <a:endParaRPr lang="en-IN"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Water Archetype of the Tamils</a:t>
            </a:r>
            <a:endParaRPr lang="en-IN" dirty="0"/>
          </a:p>
        </p:txBody>
      </p:sp>
      <p:sp>
        <p:nvSpPr>
          <p:cNvPr id="3" name="Content Placeholder 2"/>
          <p:cNvSpPr>
            <a:spLocks noGrp="1"/>
          </p:cNvSpPr>
          <p:nvPr>
            <p:ph idx="1"/>
          </p:nvPr>
        </p:nvSpPr>
        <p:spPr/>
        <p:txBody>
          <a:bodyPr/>
          <a:lstStyle/>
          <a:p>
            <a:r>
              <a:rPr lang="en-US" dirty="0" smtClean="0"/>
              <a:t>Non-Vedic Tamil culture celebrates water as archetypal</a:t>
            </a:r>
          </a:p>
          <a:p>
            <a:r>
              <a:rPr lang="en-US" dirty="0" smtClean="0"/>
              <a:t>Vedic tradition holds the primacy of fire.</a:t>
            </a:r>
          </a:p>
          <a:p>
            <a:r>
              <a:rPr lang="en-US" dirty="0" smtClean="0"/>
              <a:t>Tamil language itself has come to be treated as mother and divine during the medieval period when Sanskrit and Telugu gain ascendancy in </a:t>
            </a:r>
            <a:r>
              <a:rPr lang="en-US" dirty="0" err="1" smtClean="0"/>
              <a:t>Tamilnadu</a:t>
            </a:r>
            <a:r>
              <a:rPr lang="en-US" dirty="0" smtClean="0"/>
              <a:t>.</a:t>
            </a:r>
            <a:endParaRPr lang="en-IN" dirty="0" smtClean="0"/>
          </a:p>
          <a:p>
            <a:endParaRPr lang="en-IN"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Democratic Mother Goddesses</a:t>
            </a:r>
            <a:endParaRPr lang="en-IN" dirty="0"/>
          </a:p>
        </p:txBody>
      </p:sp>
      <p:sp>
        <p:nvSpPr>
          <p:cNvPr id="3" name="Content Placeholder 2"/>
          <p:cNvSpPr>
            <a:spLocks noGrp="1"/>
          </p:cNvSpPr>
          <p:nvPr>
            <p:ph idx="1"/>
          </p:nvPr>
        </p:nvSpPr>
        <p:spPr/>
        <p:txBody>
          <a:bodyPr>
            <a:normAutofit lnSpcReduction="10000"/>
          </a:bodyPr>
          <a:lstStyle/>
          <a:p>
            <a:r>
              <a:rPr lang="en-US" dirty="0" smtClean="0"/>
              <a:t>Archaeological excavations in the Indus Valley sites exhibit ‘the figurines of the Mother goddesses’</a:t>
            </a:r>
          </a:p>
          <a:p>
            <a:r>
              <a:rPr lang="en-US" dirty="0" smtClean="0"/>
              <a:t>Villages in </a:t>
            </a:r>
            <a:r>
              <a:rPr lang="en-US" dirty="0" err="1" smtClean="0"/>
              <a:t>Tamilnadu</a:t>
            </a:r>
            <a:r>
              <a:rPr lang="en-US" dirty="0" smtClean="0"/>
              <a:t> do not boast of big temples but the village deities are numerous.</a:t>
            </a:r>
          </a:p>
          <a:p>
            <a:r>
              <a:rPr lang="en-US" dirty="0" smtClean="0"/>
              <a:t> ‘Small deities’ is the term first used by </a:t>
            </a:r>
            <a:r>
              <a:rPr lang="en-US" dirty="0" err="1" smtClean="0"/>
              <a:t>Appar</a:t>
            </a:r>
            <a:r>
              <a:rPr lang="en-US" dirty="0" smtClean="0"/>
              <a:t> in his </a:t>
            </a:r>
            <a:r>
              <a:rPr lang="en-US" i="1" dirty="0" err="1" smtClean="0"/>
              <a:t>Tēvāram</a:t>
            </a:r>
            <a:r>
              <a:rPr lang="en-US" dirty="0" smtClean="0"/>
              <a:t>. Of these deities more than half are some or other form of the Mother Goddess.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Democratic Mother Goddesses</a:t>
            </a:r>
            <a:endParaRPr lang="en-IN" dirty="0"/>
          </a:p>
        </p:txBody>
      </p:sp>
      <p:sp>
        <p:nvSpPr>
          <p:cNvPr id="3" name="Content Placeholder 2"/>
          <p:cNvSpPr>
            <a:spLocks noGrp="1"/>
          </p:cNvSpPr>
          <p:nvPr>
            <p:ph idx="1"/>
          </p:nvPr>
        </p:nvSpPr>
        <p:spPr/>
        <p:txBody>
          <a:bodyPr>
            <a:normAutofit fontScale="85000" lnSpcReduction="10000"/>
          </a:bodyPr>
          <a:lstStyle/>
          <a:p>
            <a:r>
              <a:rPr lang="en-US" dirty="0" smtClean="0"/>
              <a:t>The figures of the mother goddesses are north </a:t>
            </a:r>
            <a:r>
              <a:rPr lang="en-US" dirty="0" smtClean="0"/>
              <a:t>facing, in standing </a:t>
            </a:r>
            <a:r>
              <a:rPr lang="en-US" dirty="0" smtClean="0"/>
              <a:t>position and angry. </a:t>
            </a:r>
          </a:p>
          <a:p>
            <a:r>
              <a:rPr lang="en-US" dirty="0" smtClean="0"/>
              <a:t>Propitiatory blood sacrifices-worship and celebration. Worshippers consume the sacrificial meat-considered mostly to belong to the lower strata of society.</a:t>
            </a:r>
          </a:p>
          <a:p>
            <a:r>
              <a:rPr lang="en-US" dirty="0" smtClean="0"/>
              <a:t>Land-related communities offer uncooked rice and sprouted pulses, probably more as the remnants of food gathering and food producing stages.</a:t>
            </a:r>
          </a:p>
          <a:p>
            <a:r>
              <a:rPr lang="en-US" dirty="0" smtClean="0"/>
              <a:t> Quite a number of these mother goddesses are depicted as protective war deities. </a:t>
            </a:r>
            <a:endParaRPr lang="en-IN" dirty="0" smtClean="0"/>
          </a:p>
          <a:p>
            <a:endParaRPr lang="en-IN"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Democracy of Women Poets </a:t>
            </a:r>
            <a:endParaRPr lang="en-IN" dirty="0"/>
          </a:p>
        </p:txBody>
      </p:sp>
      <p:sp>
        <p:nvSpPr>
          <p:cNvPr id="3" name="Content Placeholder 2"/>
          <p:cNvSpPr>
            <a:spLocks noGrp="1"/>
          </p:cNvSpPr>
          <p:nvPr>
            <p:ph idx="1"/>
          </p:nvPr>
        </p:nvSpPr>
        <p:spPr/>
        <p:txBody>
          <a:bodyPr>
            <a:normAutofit fontScale="92500"/>
          </a:bodyPr>
          <a:lstStyle/>
          <a:p>
            <a:r>
              <a:rPr lang="en-US" dirty="0" smtClean="0"/>
              <a:t>These democratic women deities seem to have inspired the Women poets of the </a:t>
            </a:r>
            <a:r>
              <a:rPr lang="en-US" dirty="0" err="1" smtClean="0"/>
              <a:t>Sangam</a:t>
            </a:r>
            <a:r>
              <a:rPr lang="en-US" dirty="0" smtClean="0"/>
              <a:t> era. </a:t>
            </a:r>
          </a:p>
          <a:p>
            <a:r>
              <a:rPr lang="en-US" dirty="0" smtClean="0"/>
              <a:t>Tamil </a:t>
            </a:r>
            <a:r>
              <a:rPr lang="en-US" dirty="0" err="1" smtClean="0"/>
              <a:t>Sangam</a:t>
            </a:r>
            <a:r>
              <a:rPr lang="en-US" dirty="0" smtClean="0"/>
              <a:t> literature has a very definitive world orientation and rational outlook.</a:t>
            </a:r>
          </a:p>
          <a:p>
            <a:r>
              <a:rPr lang="en-US" dirty="0" smtClean="0"/>
              <a:t> It exhibits a very democratic and non-confessional language hue.</a:t>
            </a:r>
          </a:p>
          <a:p>
            <a:r>
              <a:rPr lang="en-US" dirty="0" smtClean="0"/>
              <a:t> There are poems composed by as many as 41 (43) women poets, a phenomenon found nowhere else in any classical literature.</a:t>
            </a:r>
            <a:endParaRPr lang="en-IN"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Women in </a:t>
            </a:r>
            <a:r>
              <a:rPr lang="en-IN" dirty="0" err="1" smtClean="0"/>
              <a:t>Samskrit</a:t>
            </a:r>
            <a:r>
              <a:rPr lang="en-IN" dirty="0" smtClean="0"/>
              <a:t> Literary Tradition</a:t>
            </a:r>
            <a:endParaRPr lang="en-IN" dirty="0"/>
          </a:p>
        </p:txBody>
      </p:sp>
      <p:sp>
        <p:nvSpPr>
          <p:cNvPr id="3" name="Content Placeholder 2"/>
          <p:cNvSpPr>
            <a:spLocks noGrp="1"/>
          </p:cNvSpPr>
          <p:nvPr>
            <p:ph idx="1"/>
          </p:nvPr>
        </p:nvSpPr>
        <p:spPr/>
        <p:txBody>
          <a:bodyPr/>
          <a:lstStyle/>
          <a:p>
            <a:r>
              <a:rPr lang="en-US" dirty="0" smtClean="0"/>
              <a:t>The more than 3000 year old Sanskrit literary tradition </a:t>
            </a:r>
          </a:p>
          <a:p>
            <a:r>
              <a:rPr lang="en-US" dirty="0" smtClean="0"/>
              <a:t>Deifies </a:t>
            </a:r>
            <a:r>
              <a:rPr lang="en-US" i="1" dirty="0" err="1" smtClean="0"/>
              <a:t>Vāc</a:t>
            </a:r>
            <a:r>
              <a:rPr lang="en-US" i="1" dirty="0" smtClean="0"/>
              <a:t> </a:t>
            </a:r>
            <a:r>
              <a:rPr lang="en-US" dirty="0" smtClean="0"/>
              <a:t>(speech) and acclaims </a:t>
            </a:r>
            <a:r>
              <a:rPr lang="en-US" dirty="0" err="1" smtClean="0"/>
              <a:t>Saraswati</a:t>
            </a:r>
            <a:r>
              <a:rPr lang="en-US" dirty="0" smtClean="0"/>
              <a:t> as the </a:t>
            </a:r>
            <a:r>
              <a:rPr lang="en-US" dirty="0" err="1" smtClean="0"/>
              <a:t>goddesss</a:t>
            </a:r>
            <a:r>
              <a:rPr lang="en-US" dirty="0" smtClean="0"/>
              <a:t> of learning</a:t>
            </a:r>
          </a:p>
          <a:p>
            <a:r>
              <a:rPr lang="en-US" dirty="0" smtClean="0"/>
              <a:t>Not many early women writer sages. </a:t>
            </a:r>
          </a:p>
          <a:p>
            <a:r>
              <a:rPr lang="en-US" dirty="0" smtClean="0"/>
              <a:t>Women are mentioned in the Vedas but no text is ascribed to any of them:</a:t>
            </a:r>
            <a:endParaRPr lang="en-IN"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Women Poets of the </a:t>
            </a:r>
            <a:r>
              <a:rPr lang="en-IN" dirty="0" err="1" smtClean="0"/>
              <a:t>Sangam</a:t>
            </a:r>
            <a:r>
              <a:rPr lang="en-IN" dirty="0" smtClean="0"/>
              <a:t> Era</a:t>
            </a:r>
            <a:endParaRPr lang="en-IN" dirty="0"/>
          </a:p>
        </p:txBody>
      </p:sp>
      <p:sp>
        <p:nvSpPr>
          <p:cNvPr id="3" name="Content Placeholder 2"/>
          <p:cNvSpPr>
            <a:spLocks noGrp="1"/>
          </p:cNvSpPr>
          <p:nvPr>
            <p:ph idx="1"/>
          </p:nvPr>
        </p:nvSpPr>
        <p:spPr/>
        <p:txBody>
          <a:bodyPr>
            <a:normAutofit fontScale="77500" lnSpcReduction="20000"/>
          </a:bodyPr>
          <a:lstStyle/>
          <a:p>
            <a:r>
              <a:rPr lang="en-US" dirty="0" smtClean="0"/>
              <a:t>Women poets of the </a:t>
            </a:r>
            <a:r>
              <a:rPr lang="en-US" dirty="0" err="1" smtClean="0"/>
              <a:t>Sangam</a:t>
            </a:r>
            <a:r>
              <a:rPr lang="en-US" dirty="0" smtClean="0"/>
              <a:t> period render their songs with abandon and literary felicity.</a:t>
            </a:r>
          </a:p>
          <a:p>
            <a:r>
              <a:rPr lang="en-US" dirty="0" smtClean="0"/>
              <a:t> Their literacy levels seem to be on a par with those of the men poets and point to their social eminence. </a:t>
            </a:r>
          </a:p>
          <a:p>
            <a:r>
              <a:rPr lang="en-US" dirty="0" smtClean="0"/>
              <a:t>Their creative impulse comes out in the spontaneous insertion of their bodies and minds into the </a:t>
            </a:r>
            <a:r>
              <a:rPr lang="en-US" i="1" dirty="0" err="1" smtClean="0"/>
              <a:t>tiṇai</a:t>
            </a:r>
            <a:r>
              <a:rPr lang="en-US" dirty="0" smtClean="0"/>
              <a:t> landscapes. </a:t>
            </a:r>
          </a:p>
          <a:p>
            <a:r>
              <a:rPr lang="en-US" dirty="0" smtClean="0"/>
              <a:t>The voices of women poets serve as a prism to reflect their perceptions of land and the relationship of their own bodies with the land.</a:t>
            </a:r>
          </a:p>
          <a:p>
            <a:r>
              <a:rPr lang="en-US" dirty="0" smtClean="0"/>
              <a:t>Embodied feminine consciousness merges with the regional geography and roots its emotional experiences into the generative elements of each region. </a:t>
            </a:r>
            <a:endParaRPr lang="en-IN"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Women Poets of the </a:t>
            </a:r>
            <a:r>
              <a:rPr lang="en-IN" dirty="0" err="1" smtClean="0"/>
              <a:t>Sangam</a:t>
            </a:r>
            <a:r>
              <a:rPr lang="en-IN" dirty="0" smtClean="0"/>
              <a:t> Era</a:t>
            </a:r>
            <a:endParaRPr lang="en-IN" dirty="0"/>
          </a:p>
        </p:txBody>
      </p:sp>
      <p:sp>
        <p:nvSpPr>
          <p:cNvPr id="3" name="Content Placeholder 2"/>
          <p:cNvSpPr>
            <a:spLocks noGrp="1"/>
          </p:cNvSpPr>
          <p:nvPr>
            <p:ph idx="1"/>
          </p:nvPr>
        </p:nvSpPr>
        <p:spPr/>
        <p:txBody>
          <a:bodyPr>
            <a:normAutofit fontScale="70000" lnSpcReduction="20000"/>
          </a:bodyPr>
          <a:lstStyle/>
          <a:p>
            <a:r>
              <a:rPr lang="en-US" dirty="0" smtClean="0"/>
              <a:t>Merge appropriate </a:t>
            </a:r>
            <a:r>
              <a:rPr lang="en-US" dirty="0" err="1" smtClean="0"/>
              <a:t>behaviour</a:t>
            </a:r>
            <a:r>
              <a:rPr lang="en-US" dirty="0" smtClean="0"/>
              <a:t> patterns of love into the first elements of land and time create an aesthetic attractiveness in their literary compositions. </a:t>
            </a:r>
          </a:p>
          <a:p>
            <a:r>
              <a:rPr lang="en-US" dirty="0" smtClean="0"/>
              <a:t>While there is a poetic demand to reconcile with the emerging patriarchal politics of control over the woman’s body and familial control, by playing the roles of lover, wife, widow and concubine, there have been poems of protest against such domination. </a:t>
            </a:r>
          </a:p>
          <a:p>
            <a:r>
              <a:rPr lang="en-US" dirty="0" smtClean="0"/>
              <a:t>Examples belong to the aesthetics of protest. There are instances through which the women authors centre their creativity on their bodies</a:t>
            </a:r>
          </a:p>
          <a:p>
            <a:r>
              <a:rPr lang="en-US" dirty="0" smtClean="0"/>
              <a:t>The conflict between the picture of a silent woman under social control and the picture of woman raising an anguished voice of protest gets registered. </a:t>
            </a:r>
          </a:p>
          <a:p>
            <a:r>
              <a:rPr lang="en-US" dirty="0" smtClean="0"/>
              <a:t>It is these moments of </a:t>
            </a:r>
            <a:r>
              <a:rPr lang="en-US" dirty="0" err="1" smtClean="0"/>
              <a:t>liberative</a:t>
            </a:r>
            <a:r>
              <a:rPr lang="en-US" dirty="0" smtClean="0"/>
              <a:t> thrusts which contain lessons for gender justice</a:t>
            </a:r>
            <a:endParaRPr lang="en-IN" dirty="0" smtClean="0"/>
          </a:p>
          <a:p>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latin typeface="Andalus" pitchFamily="18" charset="-78"/>
                <a:cs typeface="Andalus" pitchFamily="18" charset="-78"/>
              </a:rPr>
              <a:t>Archetype-Significance</a:t>
            </a:r>
            <a:endParaRPr lang="en-IN" dirty="0">
              <a:latin typeface="Andalus" pitchFamily="18" charset="-78"/>
              <a:cs typeface="Andalus" pitchFamily="18" charset="-78"/>
            </a:endParaRPr>
          </a:p>
        </p:txBody>
      </p:sp>
      <p:sp>
        <p:nvSpPr>
          <p:cNvPr id="3" name="Content Placeholder 2"/>
          <p:cNvSpPr>
            <a:spLocks noGrp="1"/>
          </p:cNvSpPr>
          <p:nvPr>
            <p:ph idx="1"/>
          </p:nvPr>
        </p:nvSpPr>
        <p:spPr/>
        <p:txBody>
          <a:bodyPr>
            <a:normAutofit fontScale="92500"/>
          </a:bodyPr>
          <a:lstStyle/>
          <a:p>
            <a:r>
              <a:rPr lang="en-US" dirty="0" smtClean="0"/>
              <a:t>Archetype by Carl Gustav Jung</a:t>
            </a:r>
          </a:p>
          <a:p>
            <a:r>
              <a:rPr lang="en-US" dirty="0" smtClean="0"/>
              <a:t>Folklore, psychology and cultures studies expand their scope.</a:t>
            </a:r>
          </a:p>
          <a:p>
            <a:r>
              <a:rPr lang="en-US" dirty="0" smtClean="0"/>
              <a:t> As a central idea in Greek philosophy, archetype signifies a universal form across cultures.</a:t>
            </a:r>
          </a:p>
          <a:p>
            <a:r>
              <a:rPr lang="en-US" dirty="0" smtClean="0"/>
              <a:t>Symbols, feelings, beliefs, actions, and values within a culture </a:t>
            </a:r>
            <a:r>
              <a:rPr lang="en-US" dirty="0" smtClean="0"/>
              <a:t>are embedded </a:t>
            </a:r>
            <a:r>
              <a:rPr lang="en-US" dirty="0" smtClean="0"/>
              <a:t>in the collective unconscious of the participating people.</a:t>
            </a:r>
            <a:endParaRPr lang="en-IN" dirty="0">
              <a:latin typeface="Andalus" pitchFamily="18" charset="-78"/>
              <a:cs typeface="Andalus" pitchFamily="18" charset="-78"/>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Andalus" pitchFamily="18" charset="-78"/>
                <a:cs typeface="Andalus" pitchFamily="18" charset="-78"/>
              </a:rPr>
              <a:t/>
            </a:r>
            <a:br>
              <a:rPr lang="en-US" b="1" dirty="0" smtClean="0">
                <a:latin typeface="Andalus" pitchFamily="18" charset="-78"/>
                <a:cs typeface="Andalus" pitchFamily="18" charset="-78"/>
              </a:rPr>
            </a:br>
            <a:r>
              <a:rPr lang="en-US" b="1" dirty="0" smtClean="0">
                <a:latin typeface="Andalus" pitchFamily="18" charset="-78"/>
                <a:cs typeface="Andalus" pitchFamily="18" charset="-78"/>
              </a:rPr>
              <a:t/>
            </a:r>
            <a:br>
              <a:rPr lang="en-US" b="1" dirty="0" smtClean="0">
                <a:latin typeface="Andalus" pitchFamily="18" charset="-78"/>
                <a:cs typeface="Andalus" pitchFamily="18" charset="-78"/>
              </a:rPr>
            </a:br>
            <a:r>
              <a:rPr lang="en-US" b="1" dirty="0" smtClean="0">
                <a:latin typeface="Andalus" pitchFamily="18" charset="-78"/>
                <a:cs typeface="Andalus" pitchFamily="18" charset="-78"/>
              </a:rPr>
              <a:t/>
            </a:r>
            <a:br>
              <a:rPr lang="en-US" b="1" dirty="0" smtClean="0">
                <a:latin typeface="Andalus" pitchFamily="18" charset="-78"/>
                <a:cs typeface="Andalus" pitchFamily="18" charset="-78"/>
              </a:rPr>
            </a:br>
            <a:r>
              <a:rPr lang="en-US" b="1" dirty="0" smtClean="0">
                <a:latin typeface="Andalus" pitchFamily="18" charset="-78"/>
                <a:cs typeface="Andalus" pitchFamily="18" charset="-78"/>
              </a:rPr>
              <a:t/>
            </a:r>
            <a:br>
              <a:rPr lang="en-US" b="1" dirty="0" smtClean="0">
                <a:latin typeface="Andalus" pitchFamily="18" charset="-78"/>
                <a:cs typeface="Andalus" pitchFamily="18" charset="-78"/>
              </a:rPr>
            </a:br>
            <a:r>
              <a:rPr lang="en-US" b="1" dirty="0" smtClean="0">
                <a:latin typeface="Andalus" pitchFamily="18" charset="-78"/>
                <a:cs typeface="Andalus" pitchFamily="18" charset="-78"/>
              </a:rPr>
              <a:t/>
            </a:r>
            <a:br>
              <a:rPr lang="en-US" b="1" dirty="0" smtClean="0">
                <a:latin typeface="Andalus" pitchFamily="18" charset="-78"/>
                <a:cs typeface="Andalus" pitchFamily="18" charset="-78"/>
              </a:rPr>
            </a:br>
            <a:endParaRPr lang="en-US" b="1" dirty="0">
              <a:latin typeface="Andalus" pitchFamily="18" charset="-78"/>
              <a:cs typeface="Andalus" pitchFamily="18" charset="-78"/>
            </a:endParaRPr>
          </a:p>
        </p:txBody>
      </p:sp>
      <p:sp>
        <p:nvSpPr>
          <p:cNvPr id="3" name="Content Placeholder 2"/>
          <p:cNvSpPr>
            <a:spLocks noGrp="1"/>
          </p:cNvSpPr>
          <p:nvPr>
            <p:ph idx="1"/>
          </p:nvPr>
        </p:nvSpPr>
        <p:spPr/>
        <p:txBody>
          <a:bodyPr>
            <a:noAutofit/>
          </a:bodyPr>
          <a:lstStyle/>
          <a:p>
            <a:pPr algn="just">
              <a:buNone/>
            </a:pPr>
            <a:endParaRPr lang="en-US" sz="7200" b="1" dirty="0" smtClean="0">
              <a:solidFill>
                <a:srgbClr val="660033"/>
              </a:solidFill>
              <a:latin typeface="Andalus" pitchFamily="18" charset="-78"/>
              <a:cs typeface="Andalus" pitchFamily="18" charset="-78"/>
            </a:endParaRPr>
          </a:p>
          <a:p>
            <a:pPr algn="just">
              <a:buNone/>
            </a:pPr>
            <a:r>
              <a:rPr lang="en-US" sz="7200" b="1" dirty="0" smtClean="0">
                <a:solidFill>
                  <a:srgbClr val="660033"/>
                </a:solidFill>
                <a:latin typeface="Andalus" pitchFamily="18" charset="-78"/>
                <a:cs typeface="Andalus" pitchFamily="18" charset="-78"/>
              </a:rPr>
              <a:t>			THANK YOU</a:t>
            </a:r>
            <a:endParaRPr lang="en-US" sz="7200" b="1" dirty="0">
              <a:solidFill>
                <a:srgbClr val="660033"/>
              </a:solidFill>
              <a:latin typeface="Andalus" pitchFamily="18" charset="-78"/>
              <a:cs typeface="Andalus" pitchFamily="18" charset="-7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latin typeface="Andalus" pitchFamily="18" charset="-78"/>
                <a:cs typeface="Andalus" pitchFamily="18" charset="-78"/>
              </a:rPr>
              <a:t>Great Mother -Archetype</a:t>
            </a:r>
            <a:endParaRPr lang="en-IN" dirty="0">
              <a:latin typeface="Andalus" pitchFamily="18" charset="-78"/>
              <a:cs typeface="Andalus" pitchFamily="18" charset="-78"/>
            </a:endParaRPr>
          </a:p>
        </p:txBody>
      </p:sp>
      <p:sp>
        <p:nvSpPr>
          <p:cNvPr id="3" name="Content Placeholder 2"/>
          <p:cNvSpPr>
            <a:spLocks noGrp="1"/>
          </p:cNvSpPr>
          <p:nvPr>
            <p:ph idx="1"/>
          </p:nvPr>
        </p:nvSpPr>
        <p:spPr/>
        <p:txBody>
          <a:bodyPr>
            <a:normAutofit fontScale="70000" lnSpcReduction="20000"/>
          </a:bodyPr>
          <a:lstStyle/>
          <a:p>
            <a:r>
              <a:rPr lang="en-US" dirty="0" smtClean="0"/>
              <a:t>The Great Mother  archetype- full of suspense, secret and mystery. change and dynamism.</a:t>
            </a:r>
          </a:p>
          <a:p>
            <a:r>
              <a:rPr lang="en-US" dirty="0" smtClean="0"/>
              <a:t>Like the changing earth, the Great Mother embodies the cycle of birth, fertility, barrenness, maturity, old age, withering and regeneration.</a:t>
            </a:r>
          </a:p>
          <a:p>
            <a:r>
              <a:rPr lang="en-US" dirty="0" smtClean="0"/>
              <a:t>Three significant characteristics of the Great Mother are her fertility, change or transformation and being an ancient woman and mother.</a:t>
            </a:r>
          </a:p>
          <a:p>
            <a:r>
              <a:rPr lang="en-US" dirty="0" smtClean="0"/>
              <a:t>Her </a:t>
            </a:r>
            <a:r>
              <a:rPr lang="en-US" dirty="0" smtClean="0"/>
              <a:t>identification with the earth throws up the imagery of fertility as soil, womb, and watery origin of life. Her capacity for change is pictured in the seasonal occurrence of nature and the cycle of birth and death.</a:t>
            </a:r>
          </a:p>
          <a:p>
            <a:r>
              <a:rPr lang="en-US" dirty="0" smtClean="0"/>
              <a:t>As the fountainhead of life, she provides the image of an ancient mother and feminine ancestor. This mother archetype is classified as ‘good’ and ‘terrible’ mother with power to create and destroy. </a:t>
            </a:r>
            <a:endParaRPr lang="en-IN" dirty="0" smtClean="0"/>
          </a:p>
          <a:p>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latin typeface="Andalus" pitchFamily="18" charset="-78"/>
                <a:cs typeface="Andalus" pitchFamily="18" charset="-78"/>
              </a:rPr>
              <a:t>Some Women Archetypes in Tamil</a:t>
            </a:r>
            <a:endParaRPr lang="en-IN" dirty="0">
              <a:latin typeface="Andalus" pitchFamily="18" charset="-78"/>
              <a:cs typeface="Andalus" pitchFamily="18" charset="-78"/>
            </a:endParaRPr>
          </a:p>
        </p:txBody>
      </p:sp>
      <p:sp>
        <p:nvSpPr>
          <p:cNvPr id="3" name="Content Placeholder 2"/>
          <p:cNvSpPr>
            <a:spLocks noGrp="1"/>
          </p:cNvSpPr>
          <p:nvPr>
            <p:ph idx="1"/>
          </p:nvPr>
        </p:nvSpPr>
        <p:spPr/>
        <p:txBody>
          <a:bodyPr>
            <a:noAutofit/>
          </a:bodyPr>
          <a:lstStyle/>
          <a:p>
            <a:r>
              <a:rPr lang="en-US" dirty="0" smtClean="0"/>
              <a:t>Archetypal stories in Tamil literary space.</a:t>
            </a:r>
          </a:p>
          <a:p>
            <a:r>
              <a:rPr lang="en-US" dirty="0" smtClean="0"/>
              <a:t>Single breasted </a:t>
            </a:r>
            <a:r>
              <a:rPr lang="en-US" i="1" dirty="0" err="1" smtClean="0"/>
              <a:t>pattiṉi</a:t>
            </a:r>
            <a:endParaRPr lang="en-US" dirty="0" smtClean="0"/>
          </a:p>
          <a:p>
            <a:r>
              <a:rPr lang="en-US" dirty="0" err="1" smtClean="0"/>
              <a:t>Kaṇṇagi’s</a:t>
            </a:r>
            <a:r>
              <a:rPr lang="en-US" dirty="0" smtClean="0"/>
              <a:t> Difference with </a:t>
            </a:r>
            <a:r>
              <a:rPr lang="en-US" dirty="0" err="1" smtClean="0"/>
              <a:t>Pēgaṉ</a:t>
            </a:r>
            <a:endParaRPr lang="en-US" dirty="0" smtClean="0"/>
          </a:p>
          <a:p>
            <a:r>
              <a:rPr lang="en-US" dirty="0" smtClean="0"/>
              <a:t>Sorrow of </a:t>
            </a:r>
            <a:r>
              <a:rPr lang="en-US" dirty="0" err="1" smtClean="0"/>
              <a:t>Ādimandi</a:t>
            </a:r>
            <a:r>
              <a:rPr lang="en-US" dirty="0" smtClean="0"/>
              <a:t> </a:t>
            </a:r>
            <a:r>
              <a:rPr lang="en-US" dirty="0" err="1" smtClean="0"/>
              <a:t>Attanathi</a:t>
            </a:r>
            <a:endParaRPr lang="en-US" dirty="0" smtClean="0"/>
          </a:p>
          <a:p>
            <a:r>
              <a:rPr lang="en-US" dirty="0" smtClean="0"/>
              <a:t>Despondency of the </a:t>
            </a:r>
            <a:r>
              <a:rPr lang="en-US" dirty="0" err="1" smtClean="0"/>
              <a:t>Pāri</a:t>
            </a:r>
            <a:r>
              <a:rPr lang="en-US" dirty="0" smtClean="0"/>
              <a:t> </a:t>
            </a:r>
            <a:r>
              <a:rPr lang="en-US" dirty="0" err="1" smtClean="0"/>
              <a:t>Magaḷir</a:t>
            </a:r>
            <a:r>
              <a:rPr lang="en-US" dirty="0" smtClean="0"/>
              <a:t>,</a:t>
            </a:r>
          </a:p>
          <a:p>
            <a:r>
              <a:rPr lang="en-US" dirty="0" smtClean="0"/>
              <a:t>Opposition of </a:t>
            </a:r>
            <a:r>
              <a:rPr lang="en-US" dirty="0" err="1" smtClean="0"/>
              <a:t>Peruṅgōppeṇḍu</a:t>
            </a:r>
            <a:r>
              <a:rPr lang="en-US" dirty="0" smtClean="0"/>
              <a:t> to Enforced Widowhood</a:t>
            </a:r>
          </a:p>
          <a:p>
            <a:r>
              <a:rPr lang="en-US" dirty="0" smtClean="0"/>
              <a:t>Accusation of </a:t>
            </a:r>
            <a:r>
              <a:rPr lang="en-US" dirty="0" err="1" smtClean="0"/>
              <a:t>Naṉṉaṉ</a:t>
            </a:r>
            <a:r>
              <a:rPr lang="en-US" dirty="0" smtClean="0"/>
              <a:t> as Woman Murderer</a:t>
            </a:r>
            <a:endParaRPr lang="en-IN" dirty="0" smtClean="0">
              <a:latin typeface="Andalus" pitchFamily="18" charset="-78"/>
              <a:cs typeface="Andalus" pitchFamily="18" charset="-7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err="1" smtClean="0">
                <a:latin typeface="Andalus" pitchFamily="18" charset="-78"/>
                <a:cs typeface="Andalus" pitchFamily="18" charset="-78"/>
              </a:rPr>
              <a:t>Akam</a:t>
            </a:r>
            <a:r>
              <a:rPr lang="en-IN" dirty="0" smtClean="0">
                <a:latin typeface="Andalus" pitchFamily="18" charset="-78"/>
                <a:cs typeface="Andalus" pitchFamily="18" charset="-78"/>
              </a:rPr>
              <a:t> and </a:t>
            </a:r>
            <a:r>
              <a:rPr lang="en-IN" dirty="0" err="1" smtClean="0">
                <a:latin typeface="Andalus" pitchFamily="18" charset="-78"/>
                <a:cs typeface="Andalus" pitchFamily="18" charset="-78"/>
              </a:rPr>
              <a:t>Puram</a:t>
            </a:r>
            <a:r>
              <a:rPr lang="en-IN" dirty="0" smtClean="0">
                <a:latin typeface="Andalus" pitchFamily="18" charset="-78"/>
                <a:cs typeface="Andalus" pitchFamily="18" charset="-78"/>
              </a:rPr>
              <a:t> in </a:t>
            </a:r>
            <a:r>
              <a:rPr lang="en-IN" dirty="0" err="1" smtClean="0">
                <a:latin typeface="Andalus" pitchFamily="18" charset="-78"/>
                <a:cs typeface="Andalus" pitchFamily="18" charset="-78"/>
              </a:rPr>
              <a:t>Tolkappiam</a:t>
            </a:r>
            <a:endParaRPr lang="en-IN" dirty="0">
              <a:latin typeface="Andalus" pitchFamily="18" charset="-78"/>
              <a:cs typeface="Andalus" pitchFamily="18" charset="-78"/>
            </a:endParaRPr>
          </a:p>
        </p:txBody>
      </p:sp>
      <p:sp>
        <p:nvSpPr>
          <p:cNvPr id="3" name="Content Placeholder 2"/>
          <p:cNvSpPr>
            <a:spLocks noGrp="1"/>
          </p:cNvSpPr>
          <p:nvPr>
            <p:ph idx="1"/>
          </p:nvPr>
        </p:nvSpPr>
        <p:spPr/>
        <p:txBody>
          <a:bodyPr>
            <a:normAutofit/>
          </a:bodyPr>
          <a:lstStyle/>
          <a:p>
            <a:r>
              <a:rPr lang="en-US" dirty="0" smtClean="0"/>
              <a:t>The </a:t>
            </a:r>
            <a:r>
              <a:rPr lang="en-US" i="1" dirty="0" err="1" smtClean="0"/>
              <a:t>akam</a:t>
            </a:r>
            <a:r>
              <a:rPr lang="en-US" dirty="0" smtClean="0"/>
              <a:t> poems focus on the individual within the matrix of familial relationships, foremost among them being love between man and woman, which is explored vertically, that is archetypal</a:t>
            </a:r>
          </a:p>
          <a:p>
            <a:r>
              <a:rPr lang="en-US" dirty="0" smtClean="0"/>
              <a:t>The </a:t>
            </a:r>
            <a:r>
              <a:rPr lang="en-US" i="1" dirty="0" err="1" smtClean="0"/>
              <a:t>puram</a:t>
            </a:r>
            <a:r>
              <a:rPr lang="en-US" dirty="0" smtClean="0"/>
              <a:t> poems horizontally deal with the social life of the man with the world in concrete situations.</a:t>
            </a:r>
            <a:endParaRPr lang="en-IN" dirty="0" smtClean="0"/>
          </a:p>
          <a:p>
            <a:endParaRPr lang="en-I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err="1" smtClean="0">
                <a:latin typeface="Andalus" pitchFamily="18" charset="-78"/>
                <a:cs typeface="Andalus" pitchFamily="18" charset="-78"/>
              </a:rPr>
              <a:t>Tinai</a:t>
            </a:r>
            <a:r>
              <a:rPr lang="en-IN" dirty="0" smtClean="0">
                <a:latin typeface="Andalus" pitchFamily="18" charset="-78"/>
                <a:cs typeface="Andalus" pitchFamily="18" charset="-78"/>
              </a:rPr>
              <a:t> Archetypes- </a:t>
            </a:r>
            <a:r>
              <a:rPr lang="en-IN" dirty="0" err="1" smtClean="0">
                <a:latin typeface="Andalus" pitchFamily="18" charset="-78"/>
                <a:cs typeface="Andalus" pitchFamily="18" charset="-78"/>
              </a:rPr>
              <a:t>Kurinci</a:t>
            </a:r>
            <a:endParaRPr lang="en-IN" dirty="0">
              <a:latin typeface="Andalus" pitchFamily="18" charset="-78"/>
              <a:cs typeface="Andalus" pitchFamily="18" charset="-78"/>
            </a:endParaRPr>
          </a:p>
        </p:txBody>
      </p:sp>
      <p:sp>
        <p:nvSpPr>
          <p:cNvPr id="3" name="Content Placeholder 2"/>
          <p:cNvSpPr>
            <a:spLocks noGrp="1"/>
          </p:cNvSpPr>
          <p:nvPr>
            <p:ph idx="1"/>
          </p:nvPr>
        </p:nvSpPr>
        <p:spPr/>
        <p:txBody>
          <a:bodyPr>
            <a:normAutofit fontScale="92500" lnSpcReduction="10000"/>
          </a:bodyPr>
          <a:lstStyle/>
          <a:p>
            <a:r>
              <a:rPr lang="en-US" dirty="0" smtClean="0"/>
              <a:t>Tamil </a:t>
            </a:r>
            <a:r>
              <a:rPr lang="en-US" i="1" dirty="0" err="1" smtClean="0"/>
              <a:t>tinai</a:t>
            </a:r>
            <a:r>
              <a:rPr lang="en-US" dirty="0" smtClean="0"/>
              <a:t> worldview in </a:t>
            </a:r>
            <a:r>
              <a:rPr lang="en-US" i="1" dirty="0" err="1" smtClean="0"/>
              <a:t>Tolkāppiyam</a:t>
            </a:r>
            <a:r>
              <a:rPr lang="en-US" dirty="0" smtClean="0"/>
              <a:t> could be reconstructed as a framework of eco-feminist </a:t>
            </a:r>
            <a:r>
              <a:rPr lang="en-US" dirty="0" smtClean="0"/>
              <a:t>archetypes</a:t>
            </a:r>
            <a:endParaRPr lang="en-US" dirty="0" smtClean="0"/>
          </a:p>
          <a:p>
            <a:r>
              <a:rPr lang="en-US" dirty="0" smtClean="0"/>
              <a:t> </a:t>
            </a:r>
            <a:r>
              <a:rPr lang="en-US" i="1" dirty="0" err="1" smtClean="0"/>
              <a:t>Kuriñci</a:t>
            </a:r>
            <a:r>
              <a:rPr lang="en-US" dirty="0" smtClean="0"/>
              <a:t> can be read as an archetype with its mountainous landscape, cold season, midnight</a:t>
            </a:r>
          </a:p>
          <a:p>
            <a:r>
              <a:rPr lang="en-US" dirty="0" smtClean="0"/>
              <a:t>Thirst for union and consummation, secrecy, protest against authority like parents, elders and government</a:t>
            </a:r>
          </a:p>
          <a:p>
            <a:r>
              <a:rPr lang="en-US" dirty="0" smtClean="0"/>
              <a:t>Wild animals like elephant, tiger, monkey, boar and </a:t>
            </a:r>
            <a:r>
              <a:rPr lang="en-US" dirty="0" smtClean="0"/>
              <a:t>peafowl</a:t>
            </a:r>
            <a:endParaRPr lang="en-US" dirty="0" smtClean="0"/>
          </a:p>
          <a:p>
            <a:pPr>
              <a:buNone/>
            </a:pPr>
            <a:endParaRPr lang="en-US" dirty="0" smtClean="0"/>
          </a:p>
          <a:p>
            <a:endParaRPr lang="en-I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err="1" smtClean="0">
                <a:latin typeface="Andalus" pitchFamily="18" charset="-78"/>
                <a:cs typeface="Andalus" pitchFamily="18" charset="-78"/>
              </a:rPr>
              <a:t>Tinai</a:t>
            </a:r>
            <a:r>
              <a:rPr lang="en-IN" dirty="0" smtClean="0">
                <a:latin typeface="Andalus" pitchFamily="18" charset="-78"/>
                <a:cs typeface="Andalus" pitchFamily="18" charset="-78"/>
              </a:rPr>
              <a:t> Archetypes- </a:t>
            </a:r>
            <a:r>
              <a:rPr lang="en-IN" dirty="0" err="1" smtClean="0">
                <a:latin typeface="Andalus" pitchFamily="18" charset="-78"/>
                <a:cs typeface="Andalus" pitchFamily="18" charset="-78"/>
              </a:rPr>
              <a:t>Mullai</a:t>
            </a:r>
            <a:endParaRPr lang="en-IN" dirty="0">
              <a:latin typeface="Andalus" pitchFamily="18" charset="-78"/>
              <a:cs typeface="Andalus" pitchFamily="18" charset="-78"/>
            </a:endParaRPr>
          </a:p>
        </p:txBody>
      </p:sp>
      <p:sp>
        <p:nvSpPr>
          <p:cNvPr id="3" name="Content Placeholder 2"/>
          <p:cNvSpPr>
            <a:spLocks noGrp="1"/>
          </p:cNvSpPr>
          <p:nvPr>
            <p:ph idx="1"/>
          </p:nvPr>
        </p:nvSpPr>
        <p:spPr/>
        <p:txBody>
          <a:bodyPr>
            <a:noAutofit/>
          </a:bodyPr>
          <a:lstStyle/>
          <a:p>
            <a:r>
              <a:rPr lang="en-US" sz="2800" i="1" dirty="0" err="1" smtClean="0"/>
              <a:t>Mullai</a:t>
            </a:r>
            <a:r>
              <a:rPr lang="en-US" sz="2800" dirty="0" smtClean="0"/>
              <a:t> might be studied as an archetype with </a:t>
            </a:r>
            <a:r>
              <a:rPr lang="en-US" sz="2800" dirty="0" err="1" smtClean="0"/>
              <a:t>supplementaries</a:t>
            </a:r>
            <a:r>
              <a:rPr lang="en-US" sz="2800" dirty="0" smtClean="0"/>
              <a:t> like rains, evening, pastoral lands, valleys, </a:t>
            </a:r>
          </a:p>
          <a:p>
            <a:r>
              <a:rPr lang="en-US" sz="2800" dirty="0" smtClean="0"/>
              <a:t>Equality, family security, chastity, womanhood, yearning, aspiration, recycle, regeneration, resuscitation,</a:t>
            </a:r>
          </a:p>
          <a:p>
            <a:r>
              <a:rPr lang="en-US" sz="2800" dirty="0" smtClean="0"/>
              <a:t>Games and cattle like goats, cows, bulls and deer. </a:t>
            </a:r>
          </a:p>
          <a:p>
            <a:pPr lvl="0"/>
            <a:endParaRPr lang="en-IN" sz="2800" dirty="0" smtClean="0">
              <a:latin typeface="Andalus" pitchFamily="18" charset="-78"/>
              <a:cs typeface="Andalus" pitchFamily="18" charset="-78"/>
            </a:endParaRPr>
          </a:p>
          <a:p>
            <a:endParaRPr lang="en-IN" dirty="0">
              <a:latin typeface="Andalus" pitchFamily="18" charset="-78"/>
              <a:cs typeface="Andalus" pitchFamily="18" charset="-78"/>
            </a:endParaRPr>
          </a:p>
        </p:txBody>
      </p:sp>
      <p:sp>
        <p:nvSpPr>
          <p:cNvPr id="4" name="Rectangle 3"/>
          <p:cNvSpPr/>
          <p:nvPr/>
        </p:nvSpPr>
        <p:spPr>
          <a:xfrm>
            <a:off x="2286000" y="2551837"/>
            <a:ext cx="4572000" cy="369332"/>
          </a:xfrm>
          <a:prstGeom prst="rect">
            <a:avLst/>
          </a:prstGeom>
        </p:spPr>
        <p:txBody>
          <a:bodyPr>
            <a:spAutoFit/>
          </a:bodyPr>
          <a:lstStyle/>
          <a:p>
            <a:r>
              <a:rPr lang="en-US" dirty="0" smtClean="0"/>
              <a: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err="1" smtClean="0">
                <a:latin typeface="Andalus" pitchFamily="18" charset="-78"/>
                <a:cs typeface="Andalus" pitchFamily="18" charset="-78"/>
              </a:rPr>
              <a:t>Marudam</a:t>
            </a:r>
            <a:r>
              <a:rPr lang="en-IN" dirty="0" smtClean="0">
                <a:latin typeface="Andalus" pitchFamily="18" charset="-78"/>
                <a:cs typeface="Andalus" pitchFamily="18" charset="-78"/>
              </a:rPr>
              <a:t> Archetypes</a:t>
            </a:r>
            <a:endParaRPr lang="en-IN" dirty="0">
              <a:latin typeface="Andalus" pitchFamily="18" charset="-78"/>
              <a:cs typeface="Andalus" pitchFamily="18" charset="-78"/>
            </a:endParaRPr>
          </a:p>
        </p:txBody>
      </p:sp>
      <p:sp>
        <p:nvSpPr>
          <p:cNvPr id="3" name="Content Placeholder 2"/>
          <p:cNvSpPr>
            <a:spLocks noGrp="1"/>
          </p:cNvSpPr>
          <p:nvPr>
            <p:ph idx="1"/>
          </p:nvPr>
        </p:nvSpPr>
        <p:spPr/>
        <p:txBody>
          <a:bodyPr>
            <a:normAutofit/>
          </a:bodyPr>
          <a:lstStyle/>
          <a:p>
            <a:r>
              <a:rPr lang="en-US" i="1" dirty="0" err="1" smtClean="0"/>
              <a:t>Marudam</a:t>
            </a:r>
            <a:r>
              <a:rPr lang="en-US" dirty="0" smtClean="0"/>
              <a:t> can render itself as an archetype with aspects like dawn, fertile lands, river bank zone</a:t>
            </a:r>
          </a:p>
          <a:p>
            <a:r>
              <a:rPr lang="en-US" dirty="0" smtClean="0"/>
              <a:t>Surplus profit, class hierarchy, male domination, flesh trade, liberalization of sex, women safety, domestic violence</a:t>
            </a:r>
          </a:p>
          <a:p>
            <a:r>
              <a:rPr lang="en-US" dirty="0" smtClean="0"/>
              <a:t> Pretence, sham, anger, loneliness and joy. </a:t>
            </a:r>
          </a:p>
          <a:p>
            <a:endParaRPr lang="en-I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err="1" smtClean="0">
                <a:latin typeface="Andalus" pitchFamily="18" charset="-78"/>
                <a:cs typeface="Andalus" pitchFamily="18" charset="-78"/>
              </a:rPr>
              <a:t>Neydal</a:t>
            </a:r>
            <a:r>
              <a:rPr lang="en-IN" dirty="0" smtClean="0">
                <a:latin typeface="Andalus" pitchFamily="18" charset="-78"/>
                <a:cs typeface="Andalus" pitchFamily="18" charset="-78"/>
              </a:rPr>
              <a:t> -Archetypes</a:t>
            </a:r>
            <a:endParaRPr lang="en-IN" dirty="0">
              <a:latin typeface="Andalus" pitchFamily="18" charset="-78"/>
              <a:cs typeface="Andalus" pitchFamily="18" charset="-78"/>
            </a:endParaRPr>
          </a:p>
        </p:txBody>
      </p:sp>
      <p:sp>
        <p:nvSpPr>
          <p:cNvPr id="3" name="Content Placeholder 2"/>
          <p:cNvSpPr>
            <a:spLocks noGrp="1"/>
          </p:cNvSpPr>
          <p:nvPr>
            <p:ph idx="1"/>
          </p:nvPr>
        </p:nvSpPr>
        <p:spPr/>
        <p:txBody>
          <a:bodyPr>
            <a:normAutofit fontScale="92500" lnSpcReduction="10000"/>
          </a:bodyPr>
          <a:lstStyle/>
          <a:p>
            <a:r>
              <a:rPr lang="en-US" i="1" dirty="0" err="1" smtClean="0"/>
              <a:t>Neydal</a:t>
            </a:r>
            <a:r>
              <a:rPr lang="en-US" dirty="0" smtClean="0"/>
              <a:t> may be understood as an archetype with every characteristic of the seaside such as the sand and surf,  fishing, salt making</a:t>
            </a:r>
          </a:p>
          <a:p>
            <a:r>
              <a:rPr lang="en-US" dirty="0" smtClean="0"/>
              <a:t>Anxious waiting, separation, abandonment, journey of the hero</a:t>
            </a:r>
          </a:p>
          <a:p>
            <a:r>
              <a:rPr lang="en-US" dirty="0" smtClean="0"/>
              <a:t>The bioregion associated with  blue water lilies, cormorants, gulls, herons, pelicans, crocodiles, sharks and buffaloes, screw pine trees, water wells and salt water ponds</a:t>
            </a:r>
          </a:p>
          <a:p>
            <a:r>
              <a:rPr lang="en-US" dirty="0" smtClean="0"/>
              <a:t> </a:t>
            </a:r>
            <a:r>
              <a:rPr lang="en-US" dirty="0" err="1" smtClean="0"/>
              <a:t>Vilari</a:t>
            </a:r>
            <a:r>
              <a:rPr lang="en-US" dirty="0" smtClean="0"/>
              <a:t> music and </a:t>
            </a:r>
            <a:r>
              <a:rPr lang="en-US" dirty="0" err="1" smtClean="0"/>
              <a:t>cevvali</a:t>
            </a:r>
            <a:r>
              <a:rPr lang="en-US" dirty="0" smtClean="0"/>
              <a:t>  tunes.</a:t>
            </a:r>
          </a:p>
          <a:p>
            <a:endParaRPr lang="en-IN"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1299</TotalTime>
  <Words>1358</Words>
  <Application>Microsoft Office PowerPoint</Application>
  <PresentationFormat>On-screen Show (4:3)</PresentationFormat>
  <Paragraphs>99</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Conflation of Earth Mother and Mother Goddess Archetypes in Tamil      </vt:lpstr>
      <vt:lpstr>Archetype-Significance</vt:lpstr>
      <vt:lpstr>Great Mother -Archetype</vt:lpstr>
      <vt:lpstr>Some Women Archetypes in Tamil</vt:lpstr>
      <vt:lpstr>Akam and Puram in Tolkappiam</vt:lpstr>
      <vt:lpstr>Tinai Archetypes- Kurinci</vt:lpstr>
      <vt:lpstr>Tinai Archetypes- Mullai</vt:lpstr>
      <vt:lpstr>Marudam Archetypes</vt:lpstr>
      <vt:lpstr>Neydal -Archetypes</vt:lpstr>
      <vt:lpstr>Palai -Archetypes</vt:lpstr>
      <vt:lpstr>Foundational Archetypes</vt:lpstr>
      <vt:lpstr>Eco-Feminist Origin of the Tamils</vt:lpstr>
      <vt:lpstr>Water Archetype of the Tamils</vt:lpstr>
      <vt:lpstr>Democratic Mother Goddesses</vt:lpstr>
      <vt:lpstr>Democratic Mother Goddesses</vt:lpstr>
      <vt:lpstr>Democracy of Women Poets </vt:lpstr>
      <vt:lpstr>Women in Samskrit Literary Tradition</vt:lpstr>
      <vt:lpstr>Women Poets of the Sangam Era</vt:lpstr>
      <vt:lpstr>Women Poets of the Sangam Era</vt:lpstr>
      <vt:lpst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aac mca</dc:creator>
  <cp:lastModifiedBy>Vanathu Antoni</cp:lastModifiedBy>
  <cp:revision>214</cp:revision>
  <dcterms:created xsi:type="dcterms:W3CDTF">2014-11-11T13:57:24Z</dcterms:created>
  <dcterms:modified xsi:type="dcterms:W3CDTF">2017-03-09T09:04:05Z</dcterms:modified>
</cp:coreProperties>
</file>