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0" r:id="rId4"/>
    <p:sldId id="261" r:id="rId5"/>
    <p:sldId id="262" r:id="rId6"/>
    <p:sldId id="277" r:id="rId7"/>
    <p:sldId id="284" r:id="rId8"/>
    <p:sldId id="283" r:id="rId9"/>
    <p:sldId id="282" r:id="rId10"/>
    <p:sldId id="281" r:id="rId11"/>
    <p:sldId id="280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3991E5-F118-4C35-A184-E80F0E077A10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819D9C-AB4B-4451-B3B7-B297D46FC36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819D9C-AB4B-4451-B3B7-B297D46FC365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512A9-3D4C-49D3-B8D2-101CAFF77374}" type="datetimeFigureOut">
              <a:rPr lang="en-US" smtClean="0"/>
              <a:pPr/>
              <a:t>3/14/2017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4CB62-D5A7-488B-8EC3-6C403A925F7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235745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3600" b="1" dirty="0" err="1" smtClean="0">
                <a:solidFill>
                  <a:srgbClr val="002060"/>
                </a:solidFill>
              </a:rPr>
              <a:t>தொல்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தமிழ்ப்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பண்பாட்டின்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படிமலர்ச்சி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</a:rPr>
              <a:t>:</a:t>
            </a:r>
            <a:br>
              <a:rPr lang="en-US" sz="3600" b="1" dirty="0" smtClean="0">
                <a:solidFill>
                  <a:srgbClr val="002060"/>
                </a:solidFill>
              </a:rPr>
            </a:br>
            <a:r>
              <a:rPr lang="en-IN" sz="2800" dirty="0">
                <a:solidFill>
                  <a:srgbClr val="002060"/>
                </a:solidFill>
              </a:rPr>
              <a:t/>
            </a:r>
            <a:br>
              <a:rPr lang="en-IN" sz="2800" dirty="0">
                <a:solidFill>
                  <a:srgbClr val="002060"/>
                </a:solidFill>
              </a:rPr>
            </a:br>
            <a:r>
              <a:rPr lang="en-US" sz="2800" b="1" dirty="0" err="1">
                <a:solidFill>
                  <a:srgbClr val="002060"/>
                </a:solidFill>
              </a:rPr>
              <a:t>உலகலாவிய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பொதுமைகளும்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/>
            </a:r>
            <a:br>
              <a:rPr lang="en-US" sz="2800" b="1" dirty="0" smtClean="0">
                <a:solidFill>
                  <a:srgbClr val="002060"/>
                </a:solidFill>
              </a:rPr>
            </a:br>
            <a:r>
              <a:rPr lang="en-US" sz="2800" b="1" dirty="0" err="1" smtClean="0">
                <a:solidFill>
                  <a:srgbClr val="002060"/>
                </a:solidFill>
              </a:rPr>
              <a:t>தமிழ்</a:t>
            </a:r>
            <a:r>
              <a:rPr lang="en-US" sz="28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மரபின்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 err="1">
                <a:solidFill>
                  <a:srgbClr val="002060"/>
                </a:solidFill>
              </a:rPr>
              <a:t>தனித்துவங்களும்</a:t>
            </a:r>
            <a:r>
              <a:rPr lang="en-IN" sz="2800" dirty="0">
                <a:solidFill>
                  <a:srgbClr val="002060"/>
                </a:solidFill>
              </a:rPr>
              <a:t/>
            </a:r>
            <a:br>
              <a:rPr lang="en-IN" sz="2800" dirty="0">
                <a:solidFill>
                  <a:srgbClr val="002060"/>
                </a:solidFill>
              </a:rPr>
            </a:br>
            <a:endParaRPr lang="en-IN" sz="28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முனைவர்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பக்தவத்சல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பாரதி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000108"/>
            <a:ext cx="8929718" cy="5000660"/>
          </a:xfrm>
        </p:spPr>
        <p:txBody>
          <a:bodyPr>
            <a:normAutofit fontScale="92500"/>
          </a:bodyPr>
          <a:lstStyle/>
          <a:p>
            <a:pPr algn="l">
              <a:spcAft>
                <a:spcPts val="1200"/>
              </a:spcAft>
            </a:pPr>
            <a:r>
              <a:rPr lang="en-US" b="1" dirty="0" smtClean="0">
                <a:solidFill>
                  <a:srgbClr val="00B050"/>
                </a:solidFill>
              </a:rPr>
              <a:t>ஈ. </a:t>
            </a:r>
            <a:r>
              <a:rPr lang="en-US" b="1" dirty="0" err="1" smtClean="0">
                <a:solidFill>
                  <a:srgbClr val="00B050"/>
                </a:solidFill>
              </a:rPr>
              <a:t>தாய்வழிப்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பண்புகள்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b="1" dirty="0" smtClean="0">
                <a:solidFill>
                  <a:srgbClr val="00B050"/>
                </a:solidFill>
              </a:rPr>
              <a:t>      </a:t>
            </a:r>
            <a:r>
              <a:rPr lang="en-US" b="1" dirty="0" err="1" smtClean="0">
                <a:solidFill>
                  <a:srgbClr val="00B050"/>
                </a:solidFill>
              </a:rPr>
              <a:t>மற்ற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களங்களில்</a:t>
            </a:r>
            <a:r>
              <a:rPr lang="en-US" b="1" dirty="0" smtClean="0">
                <a:solidFill>
                  <a:srgbClr val="00B050"/>
                </a:solidFill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</a:rPr>
              <a:t>தொடர்தல்</a:t>
            </a:r>
            <a:endParaRPr lang="en-US" b="1" dirty="0" smtClean="0">
              <a:solidFill>
                <a:srgbClr val="00B050"/>
              </a:solidFill>
            </a:endParaRPr>
          </a:p>
          <a:p>
            <a:pPr algn="l"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சாந்தி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முகூர்த்தம்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தலைப்பிரசவம்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மரபுத்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தொடர்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அவலா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தோசையா</a:t>
            </a:r>
            <a:r>
              <a:rPr lang="en-US" sz="2400" dirty="0" smtClean="0">
                <a:solidFill>
                  <a:srgbClr val="002060"/>
                </a:solidFill>
              </a:rPr>
              <a:t>),</a:t>
            </a:r>
          </a:p>
          <a:p>
            <a:pPr algn="l"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     	</a:t>
            </a:r>
            <a:r>
              <a:rPr lang="en-US" sz="2400" dirty="0" err="1" smtClean="0">
                <a:solidFill>
                  <a:srgbClr val="002060"/>
                </a:solidFill>
              </a:rPr>
              <a:t>பால்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ஊறும்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மரங்கள்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யாவும்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தாய்வழிக்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குறியீடுகள்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( </a:t>
            </a:r>
            <a:r>
              <a:rPr lang="en-US" sz="2400" dirty="0" err="1" smtClean="0">
                <a:solidFill>
                  <a:srgbClr val="002060"/>
                </a:solidFill>
              </a:rPr>
              <a:t>மரத்தடி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பஞ்சாயத்து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மரத்தின்முன்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திருமணம்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மரத்தில்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உறுப்புகளைக்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கட்டுதல்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மரவழிபாடு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endParaRPr lang="en-IN" sz="2400" dirty="0" smtClean="0">
              <a:solidFill>
                <a:srgbClr val="002060"/>
              </a:solidFill>
            </a:endParaRPr>
          </a:p>
          <a:p>
            <a:pPr marL="457200" indent="-457200" algn="l">
              <a:lnSpc>
                <a:spcPct val="200000"/>
              </a:lnSpc>
            </a:pP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000108"/>
            <a:ext cx="8501122" cy="500066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IN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உ. </a:t>
            </a:r>
            <a:r>
              <a:rPr lang="en-US" b="1" dirty="0" err="1" smtClean="0">
                <a:solidFill>
                  <a:srgbClr val="00B050"/>
                </a:solidFill>
              </a:rPr>
              <a:t>தந்தைவழிச்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சமூகம்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</a:rPr>
              <a:t>உருவாகுதல்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endParaRPr lang="en-IN" dirty="0" smtClean="0">
              <a:solidFill>
                <a:srgbClr val="00B050"/>
              </a:solidFill>
            </a:endParaRPr>
          </a:p>
          <a:p>
            <a:pPr algn="l"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பேறுகாலத்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தனிமை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Couvade</a:t>
            </a:r>
            <a:r>
              <a:rPr lang="en-US" sz="2400" dirty="0" smtClean="0">
                <a:solidFill>
                  <a:srgbClr val="002060"/>
                </a:solidFill>
              </a:rPr>
              <a:t>) –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பிரசவத்தில்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மனைவி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படும்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பிரசவ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வேதனையைக்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கணவன்</a:t>
            </a:r>
            <a:r>
              <a:rPr lang="en-US" sz="2400" dirty="0" smtClean="0">
                <a:solidFill>
                  <a:srgbClr val="002060"/>
                </a:solidFill>
              </a:rPr>
              <a:t> “</a:t>
            </a:r>
            <a:r>
              <a:rPr lang="en-US" sz="2400" dirty="0" err="1" smtClean="0">
                <a:solidFill>
                  <a:srgbClr val="002060"/>
                </a:solidFill>
              </a:rPr>
              <a:t>பாவனை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வேதனை</a:t>
            </a:r>
            <a:r>
              <a:rPr lang="en-US" sz="2400" dirty="0" smtClean="0">
                <a:solidFill>
                  <a:srgbClr val="002060"/>
                </a:solidFill>
              </a:rPr>
              <a:t>” </a:t>
            </a:r>
            <a:r>
              <a:rPr lang="en-US" sz="2400" dirty="0" err="1" smtClean="0">
                <a:solidFill>
                  <a:srgbClr val="002060"/>
                </a:solidFill>
              </a:rPr>
              <a:t>யாகச்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செய்தல்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(</a:t>
            </a:r>
            <a:r>
              <a:rPr lang="en-US" sz="2400" dirty="0" err="1" smtClean="0">
                <a:solidFill>
                  <a:srgbClr val="002060"/>
                </a:solidFill>
              </a:rPr>
              <a:t>குழந்தைப்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பேறில்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கணவன்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முக்கியத்துவம்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பெறுதல்</a:t>
            </a:r>
            <a:r>
              <a:rPr lang="en-US" sz="2400" dirty="0" smtClean="0">
                <a:solidFill>
                  <a:srgbClr val="002060"/>
                </a:solidFill>
              </a:rPr>
              <a:t> –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ஆண்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மையம்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உருவாகுதல்</a:t>
            </a:r>
            <a:r>
              <a:rPr lang="en-US" sz="2400" dirty="0" smtClean="0">
                <a:solidFill>
                  <a:srgbClr val="002060"/>
                </a:solidFill>
              </a:rPr>
              <a:t>).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 எ-</a:t>
            </a:r>
            <a:r>
              <a:rPr lang="en-US" sz="2400" dirty="0" err="1" smtClean="0">
                <a:solidFill>
                  <a:srgbClr val="002060"/>
                </a:solidFill>
              </a:rPr>
              <a:t>டு</a:t>
            </a:r>
            <a:r>
              <a:rPr lang="en-US" sz="2400" dirty="0" smtClean="0">
                <a:solidFill>
                  <a:srgbClr val="002060"/>
                </a:solidFill>
              </a:rPr>
              <a:t>: 	</a:t>
            </a:r>
            <a:r>
              <a:rPr lang="en-US" sz="2400" dirty="0" err="1" smtClean="0">
                <a:solidFill>
                  <a:srgbClr val="002060"/>
                </a:solidFill>
              </a:rPr>
              <a:t>குறவர்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சமூகத்தின்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பழமொழி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          	(</a:t>
            </a:r>
            <a:r>
              <a:rPr lang="en-US" sz="2400" dirty="0" err="1" smtClean="0">
                <a:solidFill>
                  <a:srgbClr val="002060"/>
                </a:solidFill>
              </a:rPr>
              <a:t>குறத்தி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பிள்ளை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பெற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குறவன்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மருந்து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தின்பான்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endParaRPr lang="en-IN" sz="2400" dirty="0" smtClean="0">
              <a:solidFill>
                <a:srgbClr val="002060"/>
              </a:solidFill>
            </a:endParaRPr>
          </a:p>
          <a:p>
            <a:pPr marL="457200" indent="-457200" algn="l">
              <a:lnSpc>
                <a:spcPct val="200000"/>
              </a:lnSpc>
            </a:pP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44" y="1000108"/>
            <a:ext cx="8715436" cy="5500726"/>
          </a:xfrm>
        </p:spPr>
        <p:txBody>
          <a:bodyPr>
            <a:normAutofit fontScale="77500" lnSpcReduction="20000"/>
          </a:bodyPr>
          <a:lstStyle/>
          <a:p>
            <a:pPr algn="l">
              <a:lnSpc>
                <a:spcPct val="170000"/>
              </a:lnSpc>
              <a:spcAft>
                <a:spcPts val="1200"/>
              </a:spcAft>
            </a:pPr>
            <a:r>
              <a:rPr lang="en-US" sz="3000" b="1" dirty="0" smtClean="0">
                <a:solidFill>
                  <a:srgbClr val="00B050"/>
                </a:solidFill>
              </a:rPr>
              <a:t>ஊ. </a:t>
            </a:r>
            <a:r>
              <a:rPr lang="en-US" sz="3000" b="1" dirty="0" err="1" smtClean="0">
                <a:solidFill>
                  <a:srgbClr val="00B050"/>
                </a:solidFill>
              </a:rPr>
              <a:t>நீண்ட</a:t>
            </a:r>
            <a:r>
              <a:rPr lang="en-US" sz="3000" b="1" dirty="0" smtClean="0">
                <a:solidFill>
                  <a:srgbClr val="00B050"/>
                </a:solidFill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</a:rPr>
              <a:t>நெடிய</a:t>
            </a:r>
            <a:r>
              <a:rPr lang="en-US" sz="3000" b="1" dirty="0" smtClean="0">
                <a:solidFill>
                  <a:srgbClr val="00B050"/>
                </a:solidFill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</a:rPr>
              <a:t>அறுபடாத</a:t>
            </a:r>
            <a:r>
              <a:rPr lang="en-US" sz="3000" b="1" dirty="0" smtClean="0">
                <a:solidFill>
                  <a:srgbClr val="00B050"/>
                </a:solidFill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</a:rPr>
              <a:t>தொடர்ச்சி</a:t>
            </a:r>
            <a:r>
              <a:rPr lang="en-US" sz="3000" b="1" dirty="0" smtClean="0">
                <a:solidFill>
                  <a:srgbClr val="00B050"/>
                </a:solidFill>
              </a:rPr>
              <a:t> –</a:t>
            </a:r>
            <a:br>
              <a:rPr lang="en-US" sz="3000" b="1" dirty="0" smtClean="0">
                <a:solidFill>
                  <a:srgbClr val="00B050"/>
                </a:solidFill>
              </a:rPr>
            </a:br>
            <a:r>
              <a:rPr lang="en-US" sz="3000" b="1" dirty="0" smtClean="0">
                <a:solidFill>
                  <a:srgbClr val="00B050"/>
                </a:solidFill>
              </a:rPr>
              <a:t>         </a:t>
            </a:r>
            <a:r>
              <a:rPr lang="en-US" sz="3000" b="1" dirty="0" err="1" smtClean="0">
                <a:solidFill>
                  <a:srgbClr val="00B050"/>
                </a:solidFill>
              </a:rPr>
              <a:t>தமிழ்</a:t>
            </a:r>
            <a:r>
              <a:rPr lang="en-US" sz="3000" b="1" dirty="0" smtClean="0">
                <a:solidFill>
                  <a:srgbClr val="00B050"/>
                </a:solidFill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</a:rPr>
              <a:t>மரபின்</a:t>
            </a:r>
            <a:r>
              <a:rPr lang="en-US" sz="3000" b="1" dirty="0" smtClean="0">
                <a:solidFill>
                  <a:srgbClr val="00B050"/>
                </a:solidFill>
              </a:rPr>
              <a:t> </a:t>
            </a:r>
            <a:r>
              <a:rPr lang="en-US" sz="3000" b="1" dirty="0" err="1" smtClean="0">
                <a:solidFill>
                  <a:srgbClr val="00B050"/>
                </a:solidFill>
              </a:rPr>
              <a:t>தனித்துவங்கள்</a:t>
            </a:r>
            <a:endParaRPr lang="en-IN" sz="3000" dirty="0" smtClean="0">
              <a:solidFill>
                <a:srgbClr val="00B050"/>
              </a:solidFill>
            </a:endParaRPr>
          </a:p>
          <a:p>
            <a:pPr algn="l">
              <a:lnSpc>
                <a:spcPct val="17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எ-</a:t>
            </a:r>
            <a:r>
              <a:rPr lang="en-US" sz="2400" dirty="0" err="1" smtClean="0">
                <a:solidFill>
                  <a:srgbClr val="002060"/>
                </a:solidFill>
              </a:rPr>
              <a:t>டு</a:t>
            </a:r>
            <a:r>
              <a:rPr lang="en-US" sz="2400" dirty="0" smtClean="0">
                <a:solidFill>
                  <a:srgbClr val="002060"/>
                </a:solidFill>
              </a:rPr>
              <a:t>: </a:t>
            </a:r>
            <a:r>
              <a:rPr lang="en-US" sz="2400" dirty="0" smtClean="0">
                <a:solidFill>
                  <a:srgbClr val="002060"/>
                </a:solidFill>
              </a:rPr>
              <a:t>    </a:t>
            </a:r>
            <a:r>
              <a:rPr lang="en-US" sz="2400" dirty="0" err="1" smtClean="0">
                <a:solidFill>
                  <a:srgbClr val="002060"/>
                </a:solidFill>
              </a:rPr>
              <a:t>பெண்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பூசாரி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சாலினி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வாக்குரைத்தல்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Shawoman</a:t>
            </a:r>
            <a:r>
              <a:rPr lang="en-US" sz="2400" dirty="0" smtClean="0">
                <a:solidFill>
                  <a:srgbClr val="002060"/>
                </a:solidFill>
              </a:rPr>
              <a:t>). 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            </a:t>
            </a:r>
            <a:r>
              <a:rPr lang="en-US" sz="2400" dirty="0" err="1" smtClean="0">
                <a:solidFill>
                  <a:srgbClr val="002060"/>
                </a:solidFill>
              </a:rPr>
              <a:t>இன்றைக்கும்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பெண்கள்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குறி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கூறுகின்றனர்</a:t>
            </a:r>
            <a:r>
              <a:rPr lang="en-US" sz="2400" dirty="0" smtClean="0">
                <a:solidFill>
                  <a:srgbClr val="002060"/>
                </a:solidFill>
              </a:rPr>
              <a:t>.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வேலன்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வெறியாடல்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இன்று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பேய்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ஓட்டுதல்</a:t>
            </a:r>
            <a:r>
              <a:rPr lang="en-US" sz="2400" dirty="0" smtClean="0">
                <a:solidFill>
                  <a:srgbClr val="002060"/>
                </a:solidFill>
              </a:rPr>
              <a:t>),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கையுறை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கொடுத்தல்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இன்று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பரிசப்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புடவை</a:t>
            </a:r>
            <a:r>
              <a:rPr lang="en-US" sz="2400" dirty="0" smtClean="0">
                <a:solidFill>
                  <a:srgbClr val="002060"/>
                </a:solidFill>
              </a:rPr>
              <a:t>),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பலி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தருதல்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இன்றும்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உள்ளது</a:t>
            </a:r>
            <a:r>
              <a:rPr lang="en-US" sz="2400" dirty="0" smtClean="0">
                <a:solidFill>
                  <a:srgbClr val="002060"/>
                </a:solidFill>
              </a:rPr>
              <a:t>),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பாணர்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மரபு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smtClean="0">
                <a:solidFill>
                  <a:srgbClr val="002060"/>
                </a:solidFill>
              </a:rPr>
              <a:t>(</a:t>
            </a:r>
            <a:r>
              <a:rPr lang="en-US" sz="2400" dirty="0" err="1" smtClean="0">
                <a:solidFill>
                  <a:srgbClr val="002060"/>
                </a:solidFill>
              </a:rPr>
              <a:t>இன்றைய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நாடோடிகள்</a:t>
            </a:r>
            <a:r>
              <a:rPr lang="en-US" sz="2400" dirty="0" smtClean="0">
                <a:solidFill>
                  <a:srgbClr val="002060"/>
                </a:solidFill>
              </a:rPr>
              <a:t>), 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இன்ன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பிற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சங்ககாலக்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கூறுகள்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தொடர்ந்து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நிலைபெற்றுள்ளன</a:t>
            </a:r>
            <a:r>
              <a:rPr lang="en-US" sz="2400" smtClean="0">
                <a:solidFill>
                  <a:srgbClr val="002060"/>
                </a:solidFill>
              </a:rPr>
              <a:t>.</a:t>
            </a:r>
            <a:r>
              <a:rPr lang="en-US" sz="2400" dirty="0" smtClean="0"/>
              <a:t> </a:t>
            </a:r>
            <a:endParaRPr lang="en-IN" sz="2400" dirty="0" smtClean="0"/>
          </a:p>
          <a:p>
            <a:pPr>
              <a:lnSpc>
                <a:spcPct val="170000"/>
              </a:lnSpc>
            </a:pPr>
            <a:r>
              <a:rPr lang="en-US" sz="2400" b="1" dirty="0" smtClean="0"/>
              <a:t> </a:t>
            </a:r>
            <a:endParaRPr lang="en-IN" sz="2400" dirty="0" smtClean="0"/>
          </a:p>
          <a:p>
            <a:pPr marL="457200" indent="-457200" algn="l">
              <a:lnSpc>
                <a:spcPct val="170000"/>
              </a:lnSpc>
            </a:pP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785817"/>
          </a:xfrm>
        </p:spPr>
        <p:txBody>
          <a:bodyPr>
            <a:normAutofit fontScale="90000"/>
          </a:bodyPr>
          <a:lstStyle/>
          <a:p>
            <a:pPr algn="l"/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3100" b="1" dirty="0" smtClean="0">
                <a:solidFill>
                  <a:srgbClr val="00B050"/>
                </a:solidFill>
              </a:rPr>
              <a:t>அ</a:t>
            </a:r>
            <a:r>
              <a:rPr lang="en-US" sz="3100" b="1" dirty="0">
                <a:solidFill>
                  <a:srgbClr val="00B050"/>
                </a:solidFill>
              </a:rPr>
              <a:t>. </a:t>
            </a:r>
            <a:r>
              <a:rPr lang="en-US" sz="3100" b="1" dirty="0" err="1">
                <a:solidFill>
                  <a:srgbClr val="00B050"/>
                </a:solidFill>
              </a:rPr>
              <a:t>தமிழ்ச்</a:t>
            </a:r>
            <a:r>
              <a:rPr lang="en-US" sz="3100" b="1" dirty="0">
                <a:solidFill>
                  <a:srgbClr val="00B050"/>
                </a:solidFill>
              </a:rPr>
              <a:t> </a:t>
            </a:r>
            <a:r>
              <a:rPr lang="en-US" sz="3100" b="1" dirty="0" err="1">
                <a:solidFill>
                  <a:srgbClr val="00B050"/>
                </a:solidFill>
              </a:rPr>
              <a:t>சமூகத்தின்</a:t>
            </a:r>
            <a:r>
              <a:rPr lang="en-US" sz="3100" b="1" dirty="0">
                <a:solidFill>
                  <a:srgbClr val="00B050"/>
                </a:solidFill>
              </a:rPr>
              <a:t> </a:t>
            </a:r>
            <a:r>
              <a:rPr lang="en-US" sz="3100" b="1" dirty="0" err="1" smtClean="0">
                <a:solidFill>
                  <a:srgbClr val="00B050"/>
                </a:solidFill>
              </a:rPr>
              <a:t>படிமலர்ச்சி</a:t>
            </a:r>
            <a:r>
              <a:rPr lang="en-US" sz="3100" b="1" dirty="0" smtClean="0">
                <a:solidFill>
                  <a:srgbClr val="00B050"/>
                </a:solidFill>
              </a:rPr>
              <a:t/>
            </a:r>
            <a:br>
              <a:rPr lang="en-US" sz="3100" b="1" dirty="0" smtClean="0">
                <a:solidFill>
                  <a:srgbClr val="00B050"/>
                </a:solidFill>
              </a:rPr>
            </a:br>
            <a:r>
              <a:rPr lang="en-IN" sz="2000" dirty="0"/>
              <a:t/>
            </a:r>
            <a:br>
              <a:rPr lang="en-IN" sz="2000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714488"/>
            <a:ext cx="7858180" cy="4352940"/>
          </a:xfrm>
        </p:spPr>
        <p:txBody>
          <a:bodyPr>
            <a:noAutofit/>
          </a:bodyPr>
          <a:lstStyle/>
          <a:p>
            <a:pPr marL="457200" indent="-457200" algn="l">
              <a:buAutoNum type="arabicPeriod"/>
            </a:pPr>
            <a:r>
              <a:rPr lang="en-US" sz="2400" dirty="0" err="1" smtClean="0">
                <a:solidFill>
                  <a:srgbClr val="002060"/>
                </a:solidFill>
              </a:rPr>
              <a:t>உலகளாவிய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அனைத்துப்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படிமலர்ச்சி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நிலைகளையும்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கொண்டிருத்தல்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457200" indent="-457200" algn="l"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1.1. </a:t>
            </a:r>
            <a:r>
              <a:rPr lang="en-US" sz="2400" dirty="0" err="1" smtClean="0">
                <a:solidFill>
                  <a:srgbClr val="002060"/>
                </a:solidFill>
              </a:rPr>
              <a:t>வேட்டையாடி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உணவு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சேகரித்தல்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குறிஞ்சி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endParaRPr lang="en-IN" sz="2400" dirty="0" smtClean="0">
              <a:solidFill>
                <a:srgbClr val="002060"/>
              </a:solidFill>
            </a:endParaRPr>
          </a:p>
          <a:p>
            <a:pPr marL="457200" indent="-457200" algn="l"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1.2. </a:t>
            </a:r>
            <a:r>
              <a:rPr lang="en-US" sz="2400" dirty="0" err="1" smtClean="0">
                <a:solidFill>
                  <a:srgbClr val="002060"/>
                </a:solidFill>
              </a:rPr>
              <a:t>ஆயர்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வாழ்வு</a:t>
            </a:r>
            <a:r>
              <a:rPr lang="en-US" sz="2400" dirty="0" smtClean="0">
                <a:solidFill>
                  <a:srgbClr val="002060"/>
                </a:solidFill>
              </a:rPr>
              <a:t>  (</a:t>
            </a:r>
            <a:r>
              <a:rPr lang="en-US" sz="2400" dirty="0" err="1" smtClean="0">
                <a:solidFill>
                  <a:srgbClr val="002060"/>
                </a:solidFill>
              </a:rPr>
              <a:t>முல்லை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</a:p>
          <a:p>
            <a:pPr marL="457200" indent="-457200" algn="l"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1.3. </a:t>
            </a:r>
            <a:r>
              <a:rPr lang="en-US" sz="2400" dirty="0" err="1" smtClean="0">
                <a:solidFill>
                  <a:srgbClr val="002060"/>
                </a:solidFill>
              </a:rPr>
              <a:t>ஆயர்சாரா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நாடோடியம்</a:t>
            </a:r>
            <a:r>
              <a:rPr lang="en-US" sz="2400" dirty="0" smtClean="0">
                <a:solidFill>
                  <a:srgbClr val="002060"/>
                </a:solidFill>
              </a:rPr>
              <a:t> (18 </a:t>
            </a:r>
            <a:r>
              <a:rPr lang="en-US" sz="2400" dirty="0" err="1" smtClean="0">
                <a:solidFill>
                  <a:srgbClr val="002060"/>
                </a:solidFill>
              </a:rPr>
              <a:t>வகையான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பாண்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சமூகம்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r>
              <a:rPr lang="en-IN" sz="2400" dirty="0" smtClean="0">
                <a:solidFill>
                  <a:srgbClr val="002060"/>
                </a:solidFill>
              </a:rPr>
              <a:t/>
            </a:r>
            <a:br>
              <a:rPr lang="en-IN" sz="2400" dirty="0" smtClean="0">
                <a:solidFill>
                  <a:srgbClr val="002060"/>
                </a:solidFill>
              </a:rPr>
            </a:br>
            <a:endParaRPr lang="en-IN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000108"/>
            <a:ext cx="7500990" cy="5000660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1.4. </a:t>
            </a:r>
            <a:r>
              <a:rPr lang="en-US" sz="2400" dirty="0" err="1" smtClean="0">
                <a:solidFill>
                  <a:srgbClr val="002060"/>
                </a:solidFill>
              </a:rPr>
              <a:t>மலை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விவசாயம்</a:t>
            </a:r>
            <a:r>
              <a:rPr lang="en-US" sz="2400" dirty="0" smtClean="0">
                <a:solidFill>
                  <a:srgbClr val="002060"/>
                </a:solidFill>
              </a:rPr>
              <a:t>  (</a:t>
            </a:r>
            <a:r>
              <a:rPr lang="en-US" sz="2400" dirty="0" err="1" smtClean="0">
                <a:solidFill>
                  <a:srgbClr val="002060"/>
                </a:solidFill>
              </a:rPr>
              <a:t>குறிஞ்சி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முல்லை</a:t>
            </a:r>
            <a:r>
              <a:rPr lang="en-US" sz="2400" dirty="0" smtClean="0">
                <a:solidFill>
                  <a:srgbClr val="002060"/>
                </a:solidFill>
              </a:rPr>
              <a:t>) 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     </a:t>
            </a:r>
            <a:r>
              <a:rPr lang="en-US" sz="2400" dirty="0" err="1" smtClean="0">
                <a:solidFill>
                  <a:srgbClr val="002060"/>
                </a:solidFill>
              </a:rPr>
              <a:t>குறிஞ்சியில்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கானக்குறவர்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     </a:t>
            </a:r>
            <a:r>
              <a:rPr lang="en-US" sz="2400" dirty="0" err="1" smtClean="0">
                <a:solidFill>
                  <a:srgbClr val="002060"/>
                </a:solidFill>
              </a:rPr>
              <a:t>முல்லையில்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கொல்லைக்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கோவலர்</a:t>
            </a:r>
            <a:endParaRPr lang="en-US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200000"/>
              </a:lnSpc>
              <a:spcAft>
                <a:spcPts val="1200"/>
              </a:spcAft>
            </a:pPr>
            <a:r>
              <a:rPr lang="en-US" sz="2400" dirty="0" smtClean="0">
                <a:solidFill>
                  <a:srgbClr val="002060"/>
                </a:solidFill>
              </a:rPr>
              <a:t>1.5. </a:t>
            </a:r>
            <a:r>
              <a:rPr lang="en-US" sz="2400" dirty="0" err="1" smtClean="0">
                <a:solidFill>
                  <a:srgbClr val="002060"/>
                </a:solidFill>
              </a:rPr>
              <a:t>மீன்பிடி</a:t>
            </a:r>
            <a:r>
              <a:rPr lang="en-US" sz="2400" dirty="0" smtClean="0">
                <a:solidFill>
                  <a:srgbClr val="002060"/>
                </a:solidFill>
              </a:rPr>
              <a:t>/</a:t>
            </a:r>
            <a:r>
              <a:rPr lang="en-US" sz="2400" dirty="0" err="1" smtClean="0">
                <a:solidFill>
                  <a:srgbClr val="002060"/>
                </a:solidFill>
              </a:rPr>
              <a:t>வணிக</a:t>
            </a:r>
            <a:r>
              <a:rPr lang="en-US" sz="2400" dirty="0" smtClean="0">
                <a:solidFill>
                  <a:srgbClr val="002060"/>
                </a:solidFill>
              </a:rPr>
              <a:t> /</a:t>
            </a:r>
            <a:r>
              <a:rPr lang="en-US" sz="2400" dirty="0" err="1" smtClean="0">
                <a:solidFill>
                  <a:srgbClr val="002060"/>
                </a:solidFill>
              </a:rPr>
              <a:t>நகர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வாழ்வு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நெய்தல்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</a:p>
          <a:p>
            <a:pPr algn="l"/>
            <a:r>
              <a:rPr lang="en-IN" sz="2400" dirty="0" smtClean="0">
                <a:solidFill>
                  <a:srgbClr val="002060"/>
                </a:solidFill>
              </a:rPr>
              <a:t/>
            </a:r>
            <a:br>
              <a:rPr lang="en-IN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1.6. </a:t>
            </a:r>
            <a:r>
              <a:rPr lang="en-US" sz="2400" dirty="0" err="1" smtClean="0">
                <a:solidFill>
                  <a:srgbClr val="002060"/>
                </a:solidFill>
              </a:rPr>
              <a:t>நீர்ப்பாசன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வேளாண்மை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மருதம்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  <a:r>
              <a:rPr lang="en-IN" sz="2400" dirty="0" smtClean="0">
                <a:solidFill>
                  <a:srgbClr val="002060"/>
                </a:solidFill>
              </a:rPr>
              <a:t/>
            </a:r>
            <a:br>
              <a:rPr lang="en-IN" sz="2400" dirty="0" smtClean="0">
                <a:solidFill>
                  <a:srgbClr val="002060"/>
                </a:solidFill>
              </a:rPr>
            </a:br>
            <a:endParaRPr lang="en-IN" sz="2400" dirty="0" smtClean="0">
              <a:solidFill>
                <a:srgbClr val="002060"/>
              </a:solidFill>
            </a:endParaRPr>
          </a:p>
          <a:p>
            <a:endParaRPr lang="en-IN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000108"/>
            <a:ext cx="7500990" cy="5000660"/>
          </a:xfrm>
        </p:spPr>
        <p:txBody>
          <a:bodyPr>
            <a:normAutofit/>
          </a:bodyPr>
          <a:lstStyle/>
          <a:p>
            <a:pPr algn="l">
              <a:lnSpc>
                <a:spcPct val="200000"/>
              </a:lnSpc>
            </a:pPr>
            <a:endParaRPr lang="en-US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2. </a:t>
            </a:r>
            <a:r>
              <a:rPr lang="en-US" sz="2400" dirty="0" err="1" smtClean="0">
                <a:solidFill>
                  <a:srgbClr val="002060"/>
                </a:solidFill>
              </a:rPr>
              <a:t>குறைந்த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நிலப்பரப்பில்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எல்லா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படிமலர்ச்சி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  </a:t>
            </a:r>
            <a:r>
              <a:rPr lang="en-US" sz="2400" dirty="0" err="1" smtClean="0">
                <a:solidFill>
                  <a:srgbClr val="002060"/>
                </a:solidFill>
              </a:rPr>
              <a:t>நிலைகளும்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தொழிற்பட்டன</a:t>
            </a:r>
            <a:r>
              <a:rPr lang="en-US" sz="2400" dirty="0" smtClean="0">
                <a:solidFill>
                  <a:srgbClr val="002060"/>
                </a:solidFill>
              </a:rPr>
              <a:t>  –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  </a:t>
            </a:r>
            <a:r>
              <a:rPr lang="en-US" sz="2400" dirty="0" err="1" smtClean="0">
                <a:solidFill>
                  <a:srgbClr val="002060"/>
                </a:solidFill>
              </a:rPr>
              <a:t>இது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ஓர்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இனவியல்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வியப்பு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   </a:t>
            </a:r>
            <a:r>
              <a:rPr lang="en-US" dirty="0" smtClean="0">
                <a:solidFill>
                  <a:srgbClr val="002060"/>
                </a:solidFill>
              </a:rPr>
              <a:t>(ethnological surprise)</a:t>
            </a:r>
            <a:endParaRPr lang="en-IN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000108"/>
            <a:ext cx="7715304" cy="5000660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200000"/>
              </a:lnSpc>
              <a:buAutoNum type="arabicPeriod"/>
            </a:pPr>
            <a:r>
              <a:rPr lang="en-US" sz="2400" dirty="0" err="1" smtClean="0">
                <a:solidFill>
                  <a:srgbClr val="002060"/>
                </a:solidFill>
              </a:rPr>
              <a:t>தமிழ்ச்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சமூகம்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நீண்ட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நெடிய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அறுபடாத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தொடர்ச்சி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கொண்டது</a:t>
            </a:r>
            <a:r>
              <a:rPr lang="en-US" sz="2400" dirty="0" smtClean="0">
                <a:solidFill>
                  <a:srgbClr val="002060"/>
                </a:solidFill>
              </a:rPr>
              <a:t>.</a:t>
            </a:r>
            <a:endParaRPr lang="en-IN" sz="2400" dirty="0" smtClean="0">
              <a:solidFill>
                <a:srgbClr val="002060"/>
              </a:solidFill>
            </a:endParaRPr>
          </a:p>
          <a:p>
            <a:pPr marL="457200" indent="-457200" algn="l">
              <a:lnSpc>
                <a:spcPct val="20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1.1 </a:t>
            </a:r>
            <a:r>
              <a:rPr lang="en-US" sz="2400" dirty="0" err="1" smtClean="0">
                <a:solidFill>
                  <a:srgbClr val="002060"/>
                </a:solidFill>
              </a:rPr>
              <a:t>மனித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குலத்தின்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முதல்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விவசாயி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பெண்கள்</a:t>
            </a:r>
            <a:r>
              <a:rPr lang="en-US" sz="2400" dirty="0" smtClean="0">
                <a:solidFill>
                  <a:srgbClr val="002060"/>
                </a:solidFill>
              </a:rPr>
              <a:t>. </a:t>
            </a:r>
            <a:r>
              <a:rPr lang="en-US" sz="2400" dirty="0" err="1" smtClean="0">
                <a:solidFill>
                  <a:srgbClr val="002060"/>
                </a:solidFill>
              </a:rPr>
              <a:t>புதிய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கற்காலத்தில்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அவர்கள்</a:t>
            </a:r>
            <a:r>
              <a:rPr lang="en-US" sz="2400" dirty="0" smtClean="0">
                <a:solidFill>
                  <a:srgbClr val="002060"/>
                </a:solidFill>
              </a:rPr>
              <a:t>    </a:t>
            </a:r>
            <a:r>
              <a:rPr lang="en-US" sz="2400" dirty="0" err="1" smtClean="0">
                <a:solidFill>
                  <a:srgbClr val="002060"/>
                </a:solidFill>
              </a:rPr>
              <a:t>கண்டுபிடித்த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முதல்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விவசாயக்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sz="2400" dirty="0" err="1" smtClean="0">
                <a:solidFill>
                  <a:srgbClr val="002060"/>
                </a:solidFill>
              </a:rPr>
              <a:t>கருவி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தோண்டுகழி</a:t>
            </a:r>
            <a:r>
              <a:rPr lang="en-US" sz="2400" dirty="0" smtClean="0">
                <a:solidFill>
                  <a:srgbClr val="002060"/>
                </a:solidFill>
              </a:rPr>
              <a:t>  </a:t>
            </a:r>
            <a:r>
              <a:rPr lang="en-US" dirty="0" smtClean="0">
                <a:solidFill>
                  <a:srgbClr val="002060"/>
                </a:solidFill>
              </a:rPr>
              <a:t>(digging stick).</a:t>
            </a:r>
            <a:endParaRPr lang="en-IN" dirty="0" smtClean="0">
              <a:solidFill>
                <a:srgbClr val="002060"/>
              </a:solidFill>
            </a:endParaRPr>
          </a:p>
          <a:p>
            <a:pPr marL="457200" indent="-457200" algn="l">
              <a:lnSpc>
                <a:spcPct val="200000"/>
              </a:lnSpc>
            </a:pPr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71538" y="500042"/>
            <a:ext cx="7286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ஆ. </a:t>
            </a:r>
            <a:r>
              <a:rPr lang="en-US" sz="2800" b="1" dirty="0" err="1" smtClean="0">
                <a:solidFill>
                  <a:srgbClr val="00B050"/>
                </a:solidFill>
              </a:rPr>
              <a:t>தொன்மையும்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தொடர்ச்சியும்</a:t>
            </a:r>
            <a:endParaRPr lang="en-IN" sz="28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000108"/>
            <a:ext cx="9144000" cy="500066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</a:rPr>
              <a:t> எ-</a:t>
            </a:r>
            <a:r>
              <a:rPr lang="en-US" dirty="0" err="1" smtClean="0">
                <a:solidFill>
                  <a:srgbClr val="002060"/>
                </a:solidFill>
              </a:rPr>
              <a:t>டு</a:t>
            </a:r>
            <a:r>
              <a:rPr lang="en-US" dirty="0" smtClean="0">
                <a:solidFill>
                  <a:srgbClr val="002060"/>
                </a:solidFill>
              </a:rPr>
              <a:t>: “</a:t>
            </a:r>
            <a:r>
              <a:rPr lang="en-US" dirty="0" err="1" smtClean="0">
                <a:solidFill>
                  <a:srgbClr val="002060"/>
                </a:solidFill>
              </a:rPr>
              <a:t>இரும்பு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தலையாத்த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திருந்துகணை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</a:rPr>
              <a:t>விழுக்கோல்</a:t>
            </a:r>
            <a:r>
              <a:rPr lang="en-US" dirty="0" smtClean="0">
                <a:solidFill>
                  <a:srgbClr val="002060"/>
                </a:solidFill>
              </a:rPr>
              <a:t>” (</a:t>
            </a:r>
            <a:r>
              <a:rPr lang="en-US" dirty="0" err="1" smtClean="0">
                <a:solidFill>
                  <a:srgbClr val="002060"/>
                </a:solidFill>
              </a:rPr>
              <a:t>பெரும்பாண்</a:t>
            </a:r>
            <a:r>
              <a:rPr lang="en-US" dirty="0" smtClean="0">
                <a:solidFill>
                  <a:srgbClr val="002060"/>
                </a:solidFill>
              </a:rPr>
              <a:t>. 91) </a:t>
            </a:r>
          </a:p>
          <a:p>
            <a:pPr algn="l">
              <a:lnSpc>
                <a:spcPct val="200000"/>
              </a:lnSpc>
            </a:pPr>
            <a:r>
              <a:rPr lang="en-US" dirty="0" smtClean="0">
                <a:solidFill>
                  <a:srgbClr val="002060"/>
                </a:solidFill>
              </a:rPr>
              <a:t>               </a:t>
            </a:r>
            <a:r>
              <a:rPr lang="en-US" dirty="0" err="1" smtClean="0">
                <a:solidFill>
                  <a:srgbClr val="002060"/>
                </a:solidFill>
              </a:rPr>
              <a:t>இன்று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வரை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அக்கருவி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          </a:t>
            </a:r>
            <a:r>
              <a:rPr lang="en-US" dirty="0" err="1" smtClean="0">
                <a:solidFill>
                  <a:srgbClr val="002060"/>
                </a:solidFill>
              </a:rPr>
              <a:t>தாய்த்தெய்வங்களிடம்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சூலமாக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                </a:t>
            </a:r>
            <a:r>
              <a:rPr lang="en-US" dirty="0" err="1" smtClean="0">
                <a:solidFill>
                  <a:srgbClr val="002060"/>
                </a:solidFill>
              </a:rPr>
              <a:t>நிலைபெற்றிருத்தல்</a:t>
            </a:r>
            <a:r>
              <a:rPr lang="en-US" dirty="0" smtClean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1500174"/>
            <a:ext cx="8929718" cy="4500594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1 </a:t>
            </a:r>
            <a:r>
              <a:rPr lang="en-US" sz="2400" dirty="0" err="1" smtClean="0">
                <a:solidFill>
                  <a:srgbClr val="002060"/>
                </a:solidFill>
              </a:rPr>
              <a:t>மார்கன்</a:t>
            </a:r>
            <a:r>
              <a:rPr lang="en-US" sz="2400" dirty="0" smtClean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ஏங்கெல்ஸ்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ஆய்வுகளும்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தமிழ்ச்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சமூகமும்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2 </a:t>
            </a:r>
            <a:r>
              <a:rPr lang="en-US" sz="2400" dirty="0" err="1" smtClean="0">
                <a:solidFill>
                  <a:srgbClr val="002060"/>
                </a:solidFill>
              </a:rPr>
              <a:t>ஆதி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தாய்வழிச்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சமூகத்தின்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உட்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கூறுகள்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      2.1. </a:t>
            </a:r>
            <a:r>
              <a:rPr lang="en-US" sz="2400" dirty="0" err="1" smtClean="0">
                <a:solidFill>
                  <a:srgbClr val="002060"/>
                </a:solidFill>
              </a:rPr>
              <a:t>தாய்வழி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வம்சாவளி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(matrilineal)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   2.2. </a:t>
            </a:r>
            <a:r>
              <a:rPr lang="en-US" sz="2400" dirty="0" err="1" smtClean="0">
                <a:solidFill>
                  <a:srgbClr val="002060"/>
                </a:solidFill>
              </a:rPr>
              <a:t>தாயாட்சி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(matriarchy) 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      2.3. </a:t>
            </a:r>
            <a:r>
              <a:rPr lang="en-US" sz="2400" dirty="0" err="1" smtClean="0">
                <a:solidFill>
                  <a:srgbClr val="002060"/>
                </a:solidFill>
              </a:rPr>
              <a:t>தாயகத்தில்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வாழ்தல்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matrilocal</a:t>
            </a:r>
            <a:r>
              <a:rPr lang="en-US" dirty="0" smtClean="0">
                <a:solidFill>
                  <a:srgbClr val="002060"/>
                </a:solidFill>
              </a:rPr>
              <a:t>)    </a:t>
            </a:r>
            <a:endParaRPr lang="en-IN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       2.4. </a:t>
            </a:r>
            <a:r>
              <a:rPr lang="en-US" sz="2400" dirty="0" err="1" smtClean="0">
                <a:solidFill>
                  <a:srgbClr val="002060"/>
                </a:solidFill>
              </a:rPr>
              <a:t>தாய்வழிச்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சொத்துரிமை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</a:rPr>
              <a:t>(</a:t>
            </a:r>
            <a:r>
              <a:rPr lang="en-US" dirty="0" err="1" smtClean="0">
                <a:solidFill>
                  <a:srgbClr val="002060"/>
                </a:solidFill>
              </a:rPr>
              <a:t>matri</a:t>
            </a:r>
            <a:r>
              <a:rPr lang="en-US" dirty="0" smtClean="0">
                <a:solidFill>
                  <a:srgbClr val="002060"/>
                </a:solidFill>
              </a:rPr>
              <a:t>-inheritance)</a:t>
            </a:r>
            <a:endParaRPr lang="en-IN" dirty="0" smtClean="0">
              <a:solidFill>
                <a:srgbClr val="002060"/>
              </a:solidFill>
            </a:endParaRPr>
          </a:p>
          <a:p>
            <a:pPr marL="457200" indent="-457200" algn="l">
              <a:lnSpc>
                <a:spcPct val="150000"/>
              </a:lnSpc>
            </a:pPr>
            <a:endParaRPr lang="en-US" sz="2400" dirty="0" smtClean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85728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        இ. </a:t>
            </a:r>
            <a:r>
              <a:rPr lang="en-US" sz="2800" b="1" dirty="0" err="1" smtClean="0">
                <a:solidFill>
                  <a:srgbClr val="00B050"/>
                </a:solidFill>
              </a:rPr>
              <a:t>தாய்வழிச்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சமூகத்தின்</a:t>
            </a:r>
            <a:r>
              <a:rPr lang="en-US" sz="2800" b="1" dirty="0" smtClean="0">
                <a:solidFill>
                  <a:srgbClr val="00B050"/>
                </a:solidFill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</a:rPr>
              <a:t>தோற்றமும்</a:t>
            </a:r>
            <a:r>
              <a:rPr lang="en-US" sz="2800" b="1" dirty="0" smtClean="0">
                <a:solidFill>
                  <a:srgbClr val="00B050"/>
                </a:solidFill>
              </a:rPr>
              <a:t>  </a:t>
            </a:r>
            <a:br>
              <a:rPr lang="en-US" sz="2800" b="1" dirty="0" smtClean="0">
                <a:solidFill>
                  <a:srgbClr val="00B050"/>
                </a:solidFill>
              </a:rPr>
            </a:br>
            <a:r>
              <a:rPr lang="en-US" sz="2800" b="1" dirty="0" smtClean="0">
                <a:solidFill>
                  <a:srgbClr val="00B050"/>
                </a:solidFill>
              </a:rPr>
              <a:t>               </a:t>
            </a:r>
            <a:r>
              <a:rPr lang="en-US" sz="2800" b="1" dirty="0" err="1" smtClean="0">
                <a:solidFill>
                  <a:srgbClr val="00B050"/>
                </a:solidFill>
              </a:rPr>
              <a:t>தொடர்ச்சியும்</a:t>
            </a:r>
            <a:endParaRPr lang="en-IN" sz="28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714356"/>
            <a:ext cx="8501122" cy="571504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rgbClr val="002060"/>
                </a:solidFill>
              </a:rPr>
              <a:t>3 </a:t>
            </a:r>
            <a:r>
              <a:rPr lang="en-US" sz="2400" dirty="0" err="1" smtClean="0">
                <a:solidFill>
                  <a:srgbClr val="002060"/>
                </a:solidFill>
              </a:rPr>
              <a:t>ஆதி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தாய்வழிச்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சமூகத்தின்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முதன்மையான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பண்பு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சேய்வழி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அழைத்தல்</a:t>
            </a:r>
            <a:r>
              <a:rPr lang="en-US" sz="2400" dirty="0" smtClean="0">
                <a:solidFill>
                  <a:srgbClr val="002060"/>
                </a:solidFill>
              </a:rPr>
              <a:t>  (</a:t>
            </a:r>
            <a:r>
              <a:rPr lang="en-US" sz="2400" dirty="0" err="1" smtClean="0">
                <a:solidFill>
                  <a:srgbClr val="002060"/>
                </a:solidFill>
              </a:rPr>
              <a:t>Teknonymy</a:t>
            </a:r>
            <a:r>
              <a:rPr lang="en-US" sz="2400" dirty="0" smtClean="0">
                <a:solidFill>
                  <a:srgbClr val="002060"/>
                </a:solidFill>
              </a:rPr>
              <a:t>). </a:t>
            </a:r>
            <a:r>
              <a:rPr lang="en-US" sz="2400" dirty="0" err="1" smtClean="0">
                <a:solidFill>
                  <a:srgbClr val="002060"/>
                </a:solidFill>
              </a:rPr>
              <a:t>அதற்கான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சங்க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dirty="0" smtClean="0">
                <a:solidFill>
                  <a:srgbClr val="002060"/>
                </a:solidFill>
              </a:rPr>
              <a:t>   </a:t>
            </a:r>
            <a:r>
              <a:rPr lang="en-US" sz="2400" dirty="0" err="1" smtClean="0">
                <a:solidFill>
                  <a:srgbClr val="002060"/>
                </a:solidFill>
              </a:rPr>
              <a:t>இலக்கியச்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சான்றுகள்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வருமாறு</a:t>
            </a:r>
            <a:r>
              <a:rPr lang="en-US" sz="2400" dirty="0" smtClean="0">
                <a:solidFill>
                  <a:srgbClr val="002060"/>
                </a:solidFill>
              </a:rPr>
              <a:t>: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அகுதை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(அகம்.96)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அரிவையர்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புறம்</a:t>
            </a:r>
            <a:r>
              <a:rPr lang="en-US" sz="2400" dirty="0" smtClean="0">
                <a:solidFill>
                  <a:srgbClr val="002060"/>
                </a:solidFill>
              </a:rPr>
              <a:t>. 117)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இவள்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நற்</a:t>
            </a:r>
            <a:r>
              <a:rPr lang="en-US" sz="2400" dirty="0" smtClean="0">
                <a:solidFill>
                  <a:srgbClr val="002060"/>
                </a:solidFill>
              </a:rPr>
              <a:t>. 8, ஐங்.60, </a:t>
            </a:r>
            <a:r>
              <a:rPr lang="en-US" sz="2400" dirty="0" err="1" smtClean="0">
                <a:solidFill>
                  <a:srgbClr val="002060"/>
                </a:solidFill>
              </a:rPr>
              <a:t>கள</a:t>
            </a:r>
            <a:r>
              <a:rPr lang="en-US" sz="2400" dirty="0" smtClean="0">
                <a:solidFill>
                  <a:srgbClr val="002060"/>
                </a:solidFill>
              </a:rPr>
              <a:t>. 61, புறம்.336)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இளையோள்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புறம்</a:t>
            </a:r>
            <a:r>
              <a:rPr lang="en-US" sz="2400" dirty="0" smtClean="0">
                <a:solidFill>
                  <a:srgbClr val="002060"/>
                </a:solidFill>
              </a:rPr>
              <a:t>. 341)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             </a:t>
            </a:r>
            <a:r>
              <a:rPr lang="en-US" sz="2400" dirty="0" err="1" smtClean="0">
                <a:solidFill>
                  <a:srgbClr val="002060"/>
                </a:solidFill>
              </a:rPr>
              <a:t>ஐயை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அகம்</a:t>
            </a:r>
            <a:r>
              <a:rPr lang="en-US" sz="2400" dirty="0" smtClean="0">
                <a:solidFill>
                  <a:srgbClr val="002060"/>
                </a:solidFill>
              </a:rPr>
              <a:t>. 6)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குறுங்தொடி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குறுந்</a:t>
            </a:r>
            <a:r>
              <a:rPr lang="en-US" sz="2400" dirty="0" smtClean="0">
                <a:solidFill>
                  <a:srgbClr val="002060"/>
                </a:solidFill>
              </a:rPr>
              <a:t>. 233)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கொடிச்சியர்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அகம்</a:t>
            </a:r>
            <a:r>
              <a:rPr lang="en-US" sz="2400" dirty="0" smtClean="0">
                <a:solidFill>
                  <a:srgbClr val="002060"/>
                </a:solidFill>
              </a:rPr>
              <a:t>. 58)</a:t>
            </a:r>
            <a:endParaRPr lang="en-IN" sz="2400" dirty="0" smtClean="0">
              <a:solidFill>
                <a:srgbClr val="002060"/>
              </a:solidFill>
            </a:endParaRPr>
          </a:p>
          <a:p>
            <a:pPr marL="457200" indent="-457200" algn="l">
              <a:lnSpc>
                <a:spcPct val="150000"/>
              </a:lnSpc>
            </a:pP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000108"/>
            <a:ext cx="7500990" cy="500066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சுடர்நுதல்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ஐங்</a:t>
            </a:r>
            <a:r>
              <a:rPr lang="en-US" sz="2400" dirty="0" smtClean="0">
                <a:solidFill>
                  <a:srgbClr val="002060"/>
                </a:solidFill>
              </a:rPr>
              <a:t>. 94)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சேந்தன்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குறுந்</a:t>
            </a:r>
            <a:r>
              <a:rPr lang="en-US" sz="2400" dirty="0" smtClean="0">
                <a:solidFill>
                  <a:srgbClr val="002060"/>
                </a:solidFill>
              </a:rPr>
              <a:t>. 258, </a:t>
            </a:r>
            <a:r>
              <a:rPr lang="en-US" sz="2400" dirty="0" err="1" smtClean="0">
                <a:solidFill>
                  <a:srgbClr val="002060"/>
                </a:solidFill>
              </a:rPr>
              <a:t>நற்</a:t>
            </a:r>
            <a:r>
              <a:rPr lang="en-US" sz="2400" dirty="0" smtClean="0">
                <a:solidFill>
                  <a:srgbClr val="002060"/>
                </a:solidFill>
              </a:rPr>
              <a:t>. 190, 323)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நல்லோள்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நற்</a:t>
            </a:r>
            <a:r>
              <a:rPr lang="en-US" sz="2400" dirty="0" smtClean="0">
                <a:solidFill>
                  <a:srgbClr val="002060"/>
                </a:solidFill>
              </a:rPr>
              <a:t>. 323)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நெடுமொழித்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அகம்</a:t>
            </a:r>
            <a:r>
              <a:rPr lang="en-US" sz="2400" dirty="0" smtClean="0">
                <a:solidFill>
                  <a:srgbClr val="002060"/>
                </a:solidFill>
              </a:rPr>
              <a:t>. 17)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புதல்வர்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புறம்</a:t>
            </a:r>
            <a:r>
              <a:rPr lang="en-US" sz="2400" dirty="0" smtClean="0">
                <a:solidFill>
                  <a:srgbClr val="002060"/>
                </a:solidFill>
              </a:rPr>
              <a:t>. 250)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மடந்தையர்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புறம்</a:t>
            </a:r>
            <a:r>
              <a:rPr lang="en-US" sz="2400" dirty="0" smtClean="0">
                <a:solidFill>
                  <a:srgbClr val="002060"/>
                </a:solidFill>
              </a:rPr>
              <a:t>. 120)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sz="2400" dirty="0" smtClean="0">
                <a:solidFill>
                  <a:srgbClr val="002060"/>
                </a:solidFill>
              </a:rPr>
              <a:t>	</a:t>
            </a:r>
            <a:r>
              <a:rPr lang="en-US" sz="2400" dirty="0" err="1" smtClean="0">
                <a:solidFill>
                  <a:srgbClr val="002060"/>
                </a:solidFill>
              </a:rPr>
              <a:t>மைந்தர்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தந்தை</a:t>
            </a:r>
            <a:r>
              <a:rPr lang="en-US" sz="2400" dirty="0" smtClean="0">
                <a:solidFill>
                  <a:srgbClr val="002060"/>
                </a:solidFill>
              </a:rPr>
              <a:t> (</a:t>
            </a:r>
            <a:r>
              <a:rPr lang="en-US" sz="2400" dirty="0" err="1" smtClean="0">
                <a:solidFill>
                  <a:srgbClr val="002060"/>
                </a:solidFill>
              </a:rPr>
              <a:t>புறம்</a:t>
            </a:r>
            <a:r>
              <a:rPr lang="en-US" sz="2400" dirty="0" smtClean="0">
                <a:solidFill>
                  <a:srgbClr val="002060"/>
                </a:solidFill>
              </a:rPr>
              <a:t>. 340)</a:t>
            </a:r>
            <a:endParaRPr lang="en-IN" sz="2400" dirty="0" smtClean="0">
              <a:solidFill>
                <a:srgbClr val="002060"/>
              </a:solidFill>
            </a:endParaRPr>
          </a:p>
          <a:p>
            <a:pPr algn="l"/>
            <a:endParaRPr lang="en-US" sz="2400" dirty="0" smtClean="0">
              <a:solidFill>
                <a:srgbClr val="002060"/>
              </a:solidFill>
            </a:endParaRPr>
          </a:p>
          <a:p>
            <a:pPr algn="l"/>
            <a:r>
              <a:rPr lang="en-US" sz="2400" dirty="0" err="1" smtClean="0">
                <a:solidFill>
                  <a:srgbClr val="002060"/>
                </a:solidFill>
              </a:rPr>
              <a:t>இன்றும்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தமிழகத்தில்</a:t>
            </a:r>
            <a:r>
              <a:rPr lang="en-US" sz="2400" dirty="0" smtClean="0">
                <a:solidFill>
                  <a:srgbClr val="002060"/>
                </a:solidFill>
              </a:rPr>
              <a:t> 18 </a:t>
            </a:r>
            <a:r>
              <a:rPr lang="en-US" sz="2400" dirty="0" err="1" smtClean="0">
                <a:solidFill>
                  <a:srgbClr val="002060"/>
                </a:solidFill>
              </a:rPr>
              <a:t>தாய்வழிச்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சமூகங்கள்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உள்ளன</a:t>
            </a:r>
            <a:r>
              <a:rPr lang="en-US" sz="2400" dirty="0" smtClean="0">
                <a:solidFill>
                  <a:srgbClr val="002060"/>
                </a:solidFill>
              </a:rPr>
              <a:t>. </a:t>
            </a:r>
            <a:endParaRPr lang="en-IN" sz="2400" dirty="0" smtClean="0">
              <a:solidFill>
                <a:srgbClr val="002060"/>
              </a:solidFill>
            </a:endParaRPr>
          </a:p>
          <a:p>
            <a:pPr marL="457200" indent="-457200" algn="l">
              <a:lnSpc>
                <a:spcPct val="200000"/>
              </a:lnSpc>
            </a:pPr>
            <a:endParaRPr lang="en-US" sz="24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143</Words>
  <Application>Microsoft Office PowerPoint</Application>
  <PresentationFormat>On-screen Show (4:3)</PresentationFormat>
  <Paragraphs>51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தொல் தமிழ்ப் பண்பாட்டின் படிமலர்ச்சி :  உலகலாவிய பொதுமைகளும்  தமிழ் மரபின் தனித்துவங்களும் </vt:lpstr>
      <vt:lpstr>   அ. தமிழ்ச் சமூகத்தின் படிமலர்ச்சி  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தொல் தமிழ்ப் பண்பாட்டின் படிமலர்ச்சி :  உலகலாவிய பொதுமைகளும்  தமிழ் மரபின் தனித்துவங்களும்</dc:title>
  <dc:creator>hp</dc:creator>
  <cp:lastModifiedBy>hp</cp:lastModifiedBy>
  <cp:revision>30</cp:revision>
  <dcterms:created xsi:type="dcterms:W3CDTF">2017-03-14T10:18:44Z</dcterms:created>
  <dcterms:modified xsi:type="dcterms:W3CDTF">2017-03-14T11:58:03Z</dcterms:modified>
</cp:coreProperties>
</file>